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Default Extension="wmv" ContentType="video/x-ms-wmv"/>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Default Extension="jpeg" ContentType="image/jpeg"/>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76"/>
  </p:notesMasterIdLst>
  <p:sldIdLst>
    <p:sldId id="256" r:id="rId2"/>
    <p:sldId id="257" r:id="rId3"/>
    <p:sldId id="258" r:id="rId4"/>
    <p:sldId id="259" r:id="rId5"/>
    <p:sldId id="260" r:id="rId6"/>
    <p:sldId id="283" r:id="rId7"/>
    <p:sldId id="263" r:id="rId8"/>
    <p:sldId id="261" r:id="rId9"/>
    <p:sldId id="264" r:id="rId10"/>
    <p:sldId id="265" r:id="rId11"/>
    <p:sldId id="284" r:id="rId12"/>
    <p:sldId id="262" r:id="rId13"/>
    <p:sldId id="266" r:id="rId14"/>
    <p:sldId id="269" r:id="rId15"/>
    <p:sldId id="267" r:id="rId16"/>
    <p:sldId id="270" r:id="rId17"/>
    <p:sldId id="268" r:id="rId18"/>
    <p:sldId id="280" r:id="rId19"/>
    <p:sldId id="271" r:id="rId20"/>
    <p:sldId id="272" r:id="rId21"/>
    <p:sldId id="274" r:id="rId22"/>
    <p:sldId id="273" r:id="rId23"/>
    <p:sldId id="275" r:id="rId24"/>
    <p:sldId id="285" r:id="rId25"/>
    <p:sldId id="276" r:id="rId26"/>
    <p:sldId id="286" r:id="rId27"/>
    <p:sldId id="278" r:id="rId28"/>
    <p:sldId id="279" r:id="rId29"/>
    <p:sldId id="277" r:id="rId30"/>
    <p:sldId id="289" r:id="rId31"/>
    <p:sldId id="281" r:id="rId32"/>
    <p:sldId id="287" r:id="rId33"/>
    <p:sldId id="282" r:id="rId34"/>
    <p:sldId id="288" r:id="rId35"/>
    <p:sldId id="290" r:id="rId36"/>
    <p:sldId id="291" r:id="rId37"/>
    <p:sldId id="321" r:id="rId38"/>
    <p:sldId id="322" r:id="rId39"/>
    <p:sldId id="323" r:id="rId40"/>
    <p:sldId id="324" r:id="rId41"/>
    <p:sldId id="325" r:id="rId42"/>
    <p:sldId id="327" r:id="rId43"/>
    <p:sldId id="330" r:id="rId44"/>
    <p:sldId id="331" r:id="rId45"/>
    <p:sldId id="335" r:id="rId46"/>
    <p:sldId id="337" r:id="rId47"/>
    <p:sldId id="338" r:id="rId48"/>
    <p:sldId id="293" r:id="rId49"/>
    <p:sldId id="294" r:id="rId50"/>
    <p:sldId id="295" r:id="rId51"/>
    <p:sldId id="297" r:id="rId52"/>
    <p:sldId id="298" r:id="rId53"/>
    <p:sldId id="299" r:id="rId54"/>
    <p:sldId id="300" r:id="rId55"/>
    <p:sldId id="301" r:id="rId56"/>
    <p:sldId id="306" r:id="rId57"/>
    <p:sldId id="307" r:id="rId58"/>
    <p:sldId id="302" r:id="rId59"/>
    <p:sldId id="303" r:id="rId60"/>
    <p:sldId id="304" r:id="rId61"/>
    <p:sldId id="305" r:id="rId62"/>
    <p:sldId id="308" r:id="rId63"/>
    <p:sldId id="311" r:id="rId64"/>
    <p:sldId id="309" r:id="rId65"/>
    <p:sldId id="310" r:id="rId66"/>
    <p:sldId id="313" r:id="rId67"/>
    <p:sldId id="314" r:id="rId68"/>
    <p:sldId id="315" r:id="rId69"/>
    <p:sldId id="316" r:id="rId70"/>
    <p:sldId id="317" r:id="rId71"/>
    <p:sldId id="318" r:id="rId72"/>
    <p:sldId id="312" r:id="rId73"/>
    <p:sldId id="319" r:id="rId74"/>
    <p:sldId id="320" r:id="rId75"/>
  </p:sldIdLst>
  <p:sldSz cx="9144000" cy="6858000" type="screen4x3"/>
  <p:notesSz cx="7010400" cy="9223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0081" autoAdjust="0"/>
  </p:normalViewPr>
  <p:slideViewPr>
    <p:cSldViewPr>
      <p:cViewPr>
        <p:scale>
          <a:sx n="80" d="100"/>
          <a:sy n="80" d="100"/>
        </p:scale>
        <p:origin x="-1050" y="228"/>
      </p:cViewPr>
      <p:guideLst>
        <p:guide orient="horz" pos="216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169"/>
          </a:xfrm>
          <a:prstGeom prst="rect">
            <a:avLst/>
          </a:prstGeom>
        </p:spPr>
        <p:txBody>
          <a:bodyPr vert="horz" lIns="92757" tIns="46378" rIns="92757" bIns="46378" rtlCol="0"/>
          <a:lstStyle>
            <a:lvl1pPr algn="l">
              <a:defRPr sz="1200"/>
            </a:lvl1pPr>
          </a:lstStyle>
          <a:p>
            <a:endParaRPr lang="en-US"/>
          </a:p>
        </p:txBody>
      </p:sp>
      <p:sp>
        <p:nvSpPr>
          <p:cNvPr id="3" name="Date Placeholder 2"/>
          <p:cNvSpPr>
            <a:spLocks noGrp="1"/>
          </p:cNvSpPr>
          <p:nvPr>
            <p:ph type="dt" idx="1"/>
          </p:nvPr>
        </p:nvSpPr>
        <p:spPr>
          <a:xfrm>
            <a:off x="3970938" y="0"/>
            <a:ext cx="3037840" cy="461169"/>
          </a:xfrm>
          <a:prstGeom prst="rect">
            <a:avLst/>
          </a:prstGeom>
        </p:spPr>
        <p:txBody>
          <a:bodyPr vert="horz" lIns="92757" tIns="46378" rIns="92757" bIns="46378" rtlCol="0"/>
          <a:lstStyle>
            <a:lvl1pPr algn="r">
              <a:defRPr sz="1200"/>
            </a:lvl1pPr>
          </a:lstStyle>
          <a:p>
            <a:fld id="{E68C443D-E33C-4531-A6EE-A8D0F37C7C92}" type="datetimeFigureOut">
              <a:rPr lang="en-US" smtClean="0"/>
              <a:pPr/>
              <a:t>3/1/2017</a:t>
            </a:fld>
            <a:endParaRPr lang="en-US"/>
          </a:p>
        </p:txBody>
      </p:sp>
      <p:sp>
        <p:nvSpPr>
          <p:cNvPr id="4" name="Slide Image Placeholder 3"/>
          <p:cNvSpPr>
            <a:spLocks noGrp="1" noRot="1" noChangeAspect="1"/>
          </p:cNvSpPr>
          <p:nvPr>
            <p:ph type="sldImg" idx="2"/>
          </p:nvPr>
        </p:nvSpPr>
        <p:spPr>
          <a:xfrm>
            <a:off x="1198563" y="692150"/>
            <a:ext cx="4613275" cy="3459163"/>
          </a:xfrm>
          <a:prstGeom prst="rect">
            <a:avLst/>
          </a:prstGeom>
          <a:noFill/>
          <a:ln w="12700">
            <a:solidFill>
              <a:prstClr val="black"/>
            </a:solidFill>
          </a:ln>
        </p:spPr>
        <p:txBody>
          <a:bodyPr vert="horz" lIns="92757" tIns="46378" rIns="92757" bIns="46378" rtlCol="0" anchor="ctr"/>
          <a:lstStyle/>
          <a:p>
            <a:endParaRPr lang="en-US"/>
          </a:p>
        </p:txBody>
      </p:sp>
      <p:sp>
        <p:nvSpPr>
          <p:cNvPr id="5" name="Notes Placeholder 4"/>
          <p:cNvSpPr>
            <a:spLocks noGrp="1"/>
          </p:cNvSpPr>
          <p:nvPr>
            <p:ph type="body" sz="quarter" idx="3"/>
          </p:nvPr>
        </p:nvSpPr>
        <p:spPr>
          <a:xfrm>
            <a:off x="701040" y="4381103"/>
            <a:ext cx="5608320" cy="4150519"/>
          </a:xfrm>
          <a:prstGeom prst="rect">
            <a:avLst/>
          </a:prstGeom>
        </p:spPr>
        <p:txBody>
          <a:bodyPr vert="horz" lIns="92757" tIns="46378" rIns="92757" bIns="46378"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60605"/>
            <a:ext cx="3037840" cy="461169"/>
          </a:xfrm>
          <a:prstGeom prst="rect">
            <a:avLst/>
          </a:prstGeom>
        </p:spPr>
        <p:txBody>
          <a:bodyPr vert="horz" lIns="92757" tIns="46378" rIns="92757" bIns="46378"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760605"/>
            <a:ext cx="3037840" cy="461169"/>
          </a:xfrm>
          <a:prstGeom prst="rect">
            <a:avLst/>
          </a:prstGeom>
        </p:spPr>
        <p:txBody>
          <a:bodyPr vert="horz" lIns="92757" tIns="46378" rIns="92757" bIns="46378" rtlCol="0" anchor="b"/>
          <a:lstStyle>
            <a:lvl1pPr algn="r">
              <a:defRPr sz="1200"/>
            </a:lvl1pPr>
          </a:lstStyle>
          <a:p>
            <a:fld id="{1E445449-E46C-4D27-8DE7-A49A0972D72D}" type="slidenum">
              <a:rPr lang="en-US" smtClean="0"/>
              <a:pPr/>
              <a:t>‹#›</a:t>
            </a:fld>
            <a:endParaRPr lang="en-US"/>
          </a:p>
        </p:txBody>
      </p:sp>
    </p:spTree>
    <p:extLst>
      <p:ext uri="{BB962C8B-B14F-4D97-AF65-F5344CB8AC3E}">
        <p14:creationId xmlns="" xmlns:p14="http://schemas.microsoft.com/office/powerpoint/2010/main" val="774238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E445449-E46C-4D27-8DE7-A49A0972D72D}" type="slidenum">
              <a:rPr lang="en-US" smtClean="0"/>
              <a:pPr/>
              <a:t>4</a:t>
            </a:fld>
            <a:endParaRPr lang="en-US" dirty="0"/>
          </a:p>
        </p:txBody>
      </p:sp>
    </p:spTree>
    <p:extLst>
      <p:ext uri="{BB962C8B-B14F-4D97-AF65-F5344CB8AC3E}">
        <p14:creationId xmlns="" xmlns:p14="http://schemas.microsoft.com/office/powerpoint/2010/main" val="42051359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507"/>
              </a:spcBef>
              <a:spcAft>
                <a:spcPts val="507"/>
              </a:spcAft>
            </a:pPr>
            <a:r>
              <a:rPr lang="en-US" dirty="0" smtClean="0"/>
              <a:t>Loopback</a:t>
            </a:r>
            <a:r>
              <a:rPr lang="en-US" baseline="0" dirty="0" smtClean="0"/>
              <a:t> IP address: </a:t>
            </a:r>
            <a:r>
              <a:rPr lang="en-US" b="0" dirty="0" smtClean="0"/>
              <a:t>The IP address </a:t>
            </a:r>
            <a:r>
              <a:rPr lang="en-US" dirty="0" smtClean="0"/>
              <a:t>127.0.0.1</a:t>
            </a:r>
            <a:r>
              <a:rPr lang="en-US" b="0" dirty="0" smtClean="0"/>
              <a:t> is used as the loopback address. This means that it is used by the host computer to send a message back to itself.</a:t>
            </a:r>
          </a:p>
          <a:p>
            <a:endParaRPr lang="en-US" dirty="0"/>
          </a:p>
        </p:txBody>
      </p:sp>
      <p:sp>
        <p:nvSpPr>
          <p:cNvPr id="4" name="Slide Number Placeholder 3"/>
          <p:cNvSpPr>
            <a:spLocks noGrp="1"/>
          </p:cNvSpPr>
          <p:nvPr>
            <p:ph type="sldNum" sz="quarter" idx="10"/>
          </p:nvPr>
        </p:nvSpPr>
        <p:spPr/>
        <p:txBody>
          <a:bodyPr/>
          <a:lstStyle/>
          <a:p>
            <a:fld id="{1E445449-E46C-4D27-8DE7-A49A0972D72D}" type="slidenum">
              <a:rPr lang="en-US" smtClean="0"/>
              <a:pPr/>
              <a:t>28</a:t>
            </a:fld>
            <a:endParaRPr lang="en-US"/>
          </a:p>
        </p:txBody>
      </p:sp>
    </p:spTree>
    <p:extLst>
      <p:ext uri="{BB962C8B-B14F-4D97-AF65-F5344CB8AC3E}">
        <p14:creationId xmlns="" xmlns:p14="http://schemas.microsoft.com/office/powerpoint/2010/main" val="3091170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445449-E46C-4D27-8DE7-A49A0972D72D}" type="slidenum">
              <a:rPr lang="en-US" smtClean="0"/>
              <a:pPr/>
              <a:t>31</a:t>
            </a:fld>
            <a:endParaRPr lang="en-US"/>
          </a:p>
        </p:txBody>
      </p:sp>
    </p:spTree>
    <p:extLst>
      <p:ext uri="{BB962C8B-B14F-4D97-AF65-F5344CB8AC3E}">
        <p14:creationId xmlns="" xmlns:p14="http://schemas.microsoft.com/office/powerpoint/2010/main" val="25739755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a:spLocks noGrp="1" noChangeArrowheads="1"/>
          </p:cNvSpPr>
          <p:nvPr>
            <p:ph type="sldNum" sz="quarter" idx="5"/>
          </p:nvPr>
        </p:nvSpPr>
        <p:spPr>
          <a:noFill/>
        </p:spPr>
        <p:txBody>
          <a:bodyPr/>
          <a:lstStyle/>
          <a:p>
            <a:fld id="{CA4B2F88-FE8D-47A3-A1E1-3E4BEBAA57B0}" type="slidenum">
              <a:rPr lang="en-US"/>
              <a:pPr/>
              <a:t>37</a:t>
            </a:fld>
            <a:endParaRPr lang="en-US"/>
          </a:p>
        </p:txBody>
      </p:sp>
      <p:sp>
        <p:nvSpPr>
          <p:cNvPr id="25603" name="Rectangle 2"/>
          <p:cNvSpPr>
            <a:spLocks noGrp="1" noRot="1" noChangeAspect="1" noChangeArrowheads="1" noTextEdit="1"/>
          </p:cNvSpPr>
          <p:nvPr>
            <p:ph type="sldImg"/>
          </p:nvPr>
        </p:nvSpPr>
        <p:spPr>
          <a:xfrm>
            <a:off x="896938" y="242888"/>
            <a:ext cx="5280025" cy="3959225"/>
          </a:xfrm>
          <a:ln/>
        </p:spPr>
      </p:sp>
      <p:sp>
        <p:nvSpPr>
          <p:cNvPr id="25604" name="Rectangle 3"/>
          <p:cNvSpPr>
            <a:spLocks noGrp="1" noChangeArrowheads="1"/>
          </p:cNvSpPr>
          <p:nvPr>
            <p:ph type="body" idx="1"/>
          </p:nvPr>
        </p:nvSpPr>
        <p:spPr>
          <a:xfrm>
            <a:off x="405883" y="4344111"/>
            <a:ext cx="6120706" cy="4219992"/>
          </a:xfrm>
          <a:noFill/>
          <a:ln/>
        </p:spPr>
        <p:txBody>
          <a:bodyPr/>
          <a:lstStyle/>
          <a:p>
            <a:endParaRPr lang="en-GB"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1"/>
          <p:cNvSpPr>
            <a:spLocks noGrp="1" noChangeArrowheads="1"/>
          </p:cNvSpPr>
          <p:nvPr>
            <p:ph type="sldNum" sz="quarter" idx="5"/>
          </p:nvPr>
        </p:nvSpPr>
        <p:spPr>
          <a:noFill/>
        </p:spPr>
        <p:txBody>
          <a:bodyPr/>
          <a:lstStyle/>
          <a:p>
            <a:fld id="{C5AB2994-DB96-4498-914B-8B7AD8CCD743}" type="slidenum">
              <a:rPr lang="en-US"/>
              <a:pPr/>
              <a:t>38</a:t>
            </a:fld>
            <a:endParaRPr lang="en-US"/>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endParaRPr lang="es-E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1"/>
          <p:cNvSpPr>
            <a:spLocks noGrp="1" noChangeArrowheads="1"/>
          </p:cNvSpPr>
          <p:nvPr>
            <p:ph type="sldNum" sz="quarter" idx="5"/>
          </p:nvPr>
        </p:nvSpPr>
        <p:spPr>
          <a:noFill/>
        </p:spPr>
        <p:txBody>
          <a:bodyPr/>
          <a:lstStyle/>
          <a:p>
            <a:fld id="{87C29DAC-2B38-41B9-B8C4-977B6E8D3479}" type="slidenum">
              <a:rPr lang="en-US"/>
              <a:pPr/>
              <a:t>39</a:t>
            </a:fld>
            <a:endParaRPr lang="en-US"/>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r>
              <a:rPr lang="en-US" smtClean="0"/>
              <a:t>Graphic 3.1.1.2</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1"/>
          <p:cNvSpPr>
            <a:spLocks noGrp="1" noChangeArrowheads="1"/>
          </p:cNvSpPr>
          <p:nvPr>
            <p:ph type="sldNum" sz="quarter" idx="5"/>
          </p:nvPr>
        </p:nvSpPr>
        <p:spPr>
          <a:noFill/>
        </p:spPr>
        <p:txBody>
          <a:bodyPr/>
          <a:lstStyle/>
          <a:p>
            <a:fld id="{D8AD48E2-FF30-4EE0-9918-BA7E52EFBF5C}" type="slidenum">
              <a:rPr lang="en-US"/>
              <a:pPr/>
              <a:t>40</a:t>
            </a:fld>
            <a:endParaRPr 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r>
              <a:rPr lang="en-US" smtClean="0"/>
              <a:t>Graphics 3.1.2.1 &amp; 3.1.2.2</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1"/>
          <p:cNvSpPr>
            <a:spLocks noGrp="1" noChangeArrowheads="1"/>
          </p:cNvSpPr>
          <p:nvPr>
            <p:ph type="sldNum" sz="quarter" idx="5"/>
          </p:nvPr>
        </p:nvSpPr>
        <p:spPr>
          <a:noFill/>
        </p:spPr>
        <p:txBody>
          <a:bodyPr/>
          <a:lstStyle/>
          <a:p>
            <a:fld id="{A5B4B720-68DA-4474-980A-6ACC6D3CF57A}" type="slidenum">
              <a:rPr lang="en-US"/>
              <a:pPr/>
              <a:t>41</a:t>
            </a:fld>
            <a:endParaRPr lang="en-US"/>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r>
              <a:rPr lang="en-US" smtClean="0"/>
              <a:t>Graphic 3.1.3.1</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715FF2BF-FD10-43B0-A750-7836553408CC}" type="slidenum">
              <a:rPr lang="en-US"/>
              <a:pPr/>
              <a:t>42</a:t>
            </a:fld>
            <a:endParaRPr lang="en-US"/>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r>
              <a:rPr lang="en-US" smtClean="0"/>
              <a:t>The objective listed above doesn’t make much sense to me.  I’m not sure what is wanted….I think that the objective should read something like the following “ explain the role of a trunk when using multiple VLANs in a converged network.”</a:t>
            </a:r>
          </a:p>
          <a:p>
            <a:r>
              <a:rPr lang="en-US" smtClean="0"/>
              <a:t>Use graphic 3.2.1.2</a:t>
            </a:r>
          </a:p>
          <a:p>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5C96F6E3-417F-421A-A467-7D589FDE620D}" type="slidenum">
              <a:rPr lang="en-US"/>
              <a:pPr/>
              <a:t>43</a:t>
            </a:fld>
            <a:endParaRPr lang="en-US"/>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r>
              <a:rPr lang="en-US" smtClean="0"/>
              <a:t>Graphic 3.3.1.1</a:t>
            </a:r>
          </a:p>
          <a:p>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1"/>
          <p:cNvSpPr>
            <a:spLocks noGrp="1" noChangeArrowheads="1"/>
          </p:cNvSpPr>
          <p:nvPr>
            <p:ph type="sldNum" sz="quarter" idx="5"/>
          </p:nvPr>
        </p:nvSpPr>
        <p:spPr>
          <a:noFill/>
        </p:spPr>
        <p:txBody>
          <a:bodyPr/>
          <a:lstStyle/>
          <a:p>
            <a:fld id="{B2AB0993-C311-46C0-AE4B-E411044B3ABA}" type="slidenum">
              <a:rPr lang="en-US"/>
              <a:pPr/>
              <a:t>44</a:t>
            </a:fld>
            <a:endParaRPr lang="en-US"/>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r>
              <a:rPr lang="en-US" smtClean="0"/>
              <a:t>Graphic 3.3.2.1 ( if space is an issue use the example)</a:t>
            </a:r>
          </a:p>
          <a:p>
            <a:r>
              <a:rPr lang="en-US" smtClean="0"/>
              <a:t>Graphic 3.3.2.2 (use example graphic)</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sym typeface="Wingdings" pitchFamily="2" charset="2"/>
              </a:rPr>
              <a:t>Inform students about swap (paging Space), DMA is a mother board technology and not OS feature set.</a:t>
            </a:r>
          </a:p>
          <a:p>
            <a:endParaRPr lang="en-US" baseline="0" dirty="0" smtClean="0">
              <a:sym typeface="Wingdings" pitchFamily="2" charset="2"/>
            </a:endParaRPr>
          </a:p>
        </p:txBody>
      </p:sp>
      <p:sp>
        <p:nvSpPr>
          <p:cNvPr id="4" name="Slide Number Placeholder 3"/>
          <p:cNvSpPr>
            <a:spLocks noGrp="1"/>
          </p:cNvSpPr>
          <p:nvPr>
            <p:ph type="sldNum" sz="quarter" idx="10"/>
          </p:nvPr>
        </p:nvSpPr>
        <p:spPr/>
        <p:txBody>
          <a:bodyPr/>
          <a:lstStyle/>
          <a:p>
            <a:fld id="{1E445449-E46C-4D27-8DE7-A49A0972D72D}" type="slidenum">
              <a:rPr lang="en-US" smtClean="0"/>
              <a:pPr/>
              <a:t>7</a:t>
            </a:fld>
            <a:endParaRPr lang="en-US"/>
          </a:p>
        </p:txBody>
      </p:sp>
    </p:spTree>
    <p:extLst>
      <p:ext uri="{BB962C8B-B14F-4D97-AF65-F5344CB8AC3E}">
        <p14:creationId xmlns="" xmlns:p14="http://schemas.microsoft.com/office/powerpoint/2010/main" val="9508759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1"/>
          <p:cNvSpPr>
            <a:spLocks noGrp="1" noChangeArrowheads="1"/>
          </p:cNvSpPr>
          <p:nvPr>
            <p:ph type="sldNum" sz="quarter" idx="5"/>
          </p:nvPr>
        </p:nvSpPr>
        <p:spPr>
          <a:noFill/>
        </p:spPr>
        <p:txBody>
          <a:bodyPr/>
          <a:lstStyle/>
          <a:p>
            <a:fld id="{28A24484-B51D-4489-AAD4-E6455DD3676C}" type="slidenum">
              <a:rPr lang="en-US"/>
              <a:pPr/>
              <a:t>45</a:t>
            </a:fld>
            <a:endParaRPr lang="en-US"/>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r>
              <a:rPr lang="en-US" smtClean="0"/>
              <a:t>Graphic 3.4.1.2</a:t>
            </a:r>
          </a:p>
          <a:p>
            <a:r>
              <a:rPr lang="en-US" smtClean="0"/>
              <a:t>Graphic 3.4.1.3</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p:cNvSpPr>
            <a:spLocks noGrp="1" noChangeArrowheads="1"/>
          </p:cNvSpPr>
          <p:nvPr>
            <p:ph type="sldNum" sz="quarter" idx="5"/>
          </p:nvPr>
        </p:nvSpPr>
        <p:spPr>
          <a:noFill/>
        </p:spPr>
        <p:txBody>
          <a:bodyPr/>
          <a:lstStyle/>
          <a:p>
            <a:fld id="{8616269D-A4FF-45B4-87C1-ED0E66EBCA19}" type="slidenum">
              <a:rPr lang="en-US"/>
              <a:pPr/>
              <a:t>46</a:t>
            </a:fld>
            <a:endParaRPr lang="en-US"/>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endParaRPr lang="es-E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445449-E46C-4D27-8DE7-A49A0972D72D}" type="slidenum">
              <a:rPr lang="en-US" smtClean="0"/>
              <a:pPr/>
              <a:t>53</a:t>
            </a:fld>
            <a:endParaRPr lang="en-US"/>
          </a:p>
        </p:txBody>
      </p:sp>
    </p:spTree>
    <p:extLst>
      <p:ext uri="{BB962C8B-B14F-4D97-AF65-F5344CB8AC3E}">
        <p14:creationId xmlns="" xmlns:p14="http://schemas.microsoft.com/office/powerpoint/2010/main" val="8722119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E445449-E46C-4D27-8DE7-A49A0972D72D}" type="slidenum">
              <a:rPr lang="en-US" smtClean="0"/>
              <a:pPr/>
              <a:t>55</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445449-E46C-4D27-8DE7-A49A0972D72D}" type="slidenum">
              <a:rPr lang="en-US" smtClean="0"/>
              <a:pPr/>
              <a:t>66</a:t>
            </a:fld>
            <a:endParaRPr lang="en-US"/>
          </a:p>
        </p:txBody>
      </p:sp>
    </p:spTree>
    <p:extLst>
      <p:ext uri="{BB962C8B-B14F-4D97-AF65-F5344CB8AC3E}">
        <p14:creationId xmlns="" xmlns:p14="http://schemas.microsoft.com/office/powerpoint/2010/main" val="39002490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biggest advantage</a:t>
            </a:r>
            <a:r>
              <a:rPr lang="en-US" baseline="0" dirty="0" smtClean="0"/>
              <a:t> raid 10 has over raid 0+1 is that if a single drive fails in raid 0+1 it would pretty much make the raid 1 in raid 0+1 in to raid 0.</a:t>
            </a:r>
            <a:endParaRPr lang="en-US" dirty="0"/>
          </a:p>
        </p:txBody>
      </p:sp>
      <p:sp>
        <p:nvSpPr>
          <p:cNvPr id="4" name="Slide Number Placeholder 3"/>
          <p:cNvSpPr>
            <a:spLocks noGrp="1"/>
          </p:cNvSpPr>
          <p:nvPr>
            <p:ph type="sldNum" sz="quarter" idx="10"/>
          </p:nvPr>
        </p:nvSpPr>
        <p:spPr/>
        <p:txBody>
          <a:bodyPr/>
          <a:lstStyle/>
          <a:p>
            <a:fld id="{1E445449-E46C-4D27-8DE7-A49A0972D72D}" type="slidenum">
              <a:rPr lang="en-US" smtClean="0"/>
              <a:pPr/>
              <a:t>70</a:t>
            </a:fld>
            <a:endParaRPr lang="en-US"/>
          </a:p>
        </p:txBody>
      </p:sp>
    </p:spTree>
    <p:extLst>
      <p:ext uri="{BB962C8B-B14F-4D97-AF65-F5344CB8AC3E}">
        <p14:creationId xmlns="" xmlns:p14="http://schemas.microsoft.com/office/powerpoint/2010/main" val="1783422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http://www.pcguide.com/ref/hdd/perf/raid/concepts/genParity-c.html</a:t>
            </a:r>
            <a:endParaRPr lang="en-US" dirty="0"/>
          </a:p>
        </p:txBody>
      </p:sp>
      <p:sp>
        <p:nvSpPr>
          <p:cNvPr id="4" name="Slide Number Placeholder 3"/>
          <p:cNvSpPr>
            <a:spLocks noGrp="1"/>
          </p:cNvSpPr>
          <p:nvPr>
            <p:ph type="sldNum" sz="quarter" idx="10"/>
          </p:nvPr>
        </p:nvSpPr>
        <p:spPr/>
        <p:txBody>
          <a:bodyPr/>
          <a:lstStyle/>
          <a:p>
            <a:fld id="{1E445449-E46C-4D27-8DE7-A49A0972D72D}" type="slidenum">
              <a:rPr lang="en-US" smtClean="0"/>
              <a:pPr/>
              <a:t>72</a:t>
            </a:fld>
            <a:endParaRPr lang="en-US"/>
          </a:p>
        </p:txBody>
      </p:sp>
    </p:spTree>
    <p:extLst>
      <p:ext uri="{BB962C8B-B14F-4D97-AF65-F5344CB8AC3E}">
        <p14:creationId xmlns="" xmlns:p14="http://schemas.microsoft.com/office/powerpoint/2010/main" val="3538655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E445449-E46C-4D27-8DE7-A49A0972D72D}" type="slidenum">
              <a:rPr lang="en-US" smtClean="0"/>
              <a:pPr/>
              <a:t>8</a:t>
            </a:fld>
            <a:endParaRPr lang="en-US"/>
          </a:p>
        </p:txBody>
      </p:sp>
    </p:spTree>
    <p:extLst>
      <p:ext uri="{BB962C8B-B14F-4D97-AF65-F5344CB8AC3E}">
        <p14:creationId xmlns="" xmlns:p14="http://schemas.microsoft.com/office/powerpoint/2010/main" val="2933941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1E445449-E46C-4D27-8DE7-A49A0972D72D}" type="slidenum">
              <a:rPr lang="en-US" smtClean="0"/>
              <a:pPr/>
              <a:t>10</a:t>
            </a:fld>
            <a:endParaRPr lang="en-US"/>
          </a:p>
        </p:txBody>
      </p:sp>
    </p:spTree>
    <p:extLst>
      <p:ext uri="{BB962C8B-B14F-4D97-AF65-F5344CB8AC3E}">
        <p14:creationId xmlns="" xmlns:p14="http://schemas.microsoft.com/office/powerpoint/2010/main" val="4235257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Every</a:t>
            </a:r>
            <a:r>
              <a:rPr lang="en-US" baseline="0" dirty="0" smtClean="0"/>
              <a:t> process/task by an OS can have several thread’s but with out core’s a CPU cannot process more than one or two (w/ </a:t>
            </a:r>
            <a:r>
              <a:rPr lang="en-US" baseline="0" dirty="0" err="1" smtClean="0"/>
              <a:t>hyperthreading</a:t>
            </a:r>
            <a:r>
              <a:rPr lang="en-US" baseline="0" dirty="0" smtClean="0"/>
              <a:t>) threads at a time.</a:t>
            </a:r>
          </a:p>
          <a:p>
            <a:endParaRPr lang="en-US" dirty="0"/>
          </a:p>
        </p:txBody>
      </p:sp>
      <p:sp>
        <p:nvSpPr>
          <p:cNvPr id="4" name="Slide Number Placeholder 3"/>
          <p:cNvSpPr>
            <a:spLocks noGrp="1"/>
          </p:cNvSpPr>
          <p:nvPr>
            <p:ph type="sldNum" sz="quarter" idx="10"/>
          </p:nvPr>
        </p:nvSpPr>
        <p:spPr/>
        <p:txBody>
          <a:bodyPr/>
          <a:lstStyle/>
          <a:p>
            <a:fld id="{1E445449-E46C-4D27-8DE7-A49A0972D72D}" type="slidenum">
              <a:rPr lang="en-US" smtClean="0"/>
              <a:pPr/>
              <a:t>14</a:t>
            </a:fld>
            <a:endParaRPr lang="en-US"/>
          </a:p>
        </p:txBody>
      </p:sp>
    </p:spTree>
    <p:extLst>
      <p:ext uri="{BB962C8B-B14F-4D97-AF65-F5344CB8AC3E}">
        <p14:creationId xmlns="" xmlns:p14="http://schemas.microsoft.com/office/powerpoint/2010/main" val="3737350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1E445449-E46C-4D27-8DE7-A49A0972D72D}" type="slidenum">
              <a:rPr lang="en-US" smtClean="0"/>
              <a:pPr/>
              <a:t>15</a:t>
            </a:fld>
            <a:endParaRPr lang="en-US"/>
          </a:p>
        </p:txBody>
      </p:sp>
    </p:spTree>
    <p:extLst>
      <p:ext uri="{BB962C8B-B14F-4D97-AF65-F5344CB8AC3E}">
        <p14:creationId xmlns="" xmlns:p14="http://schemas.microsoft.com/office/powerpoint/2010/main" val="6072433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445449-E46C-4D27-8DE7-A49A0972D72D}" type="slidenum">
              <a:rPr lang="en-US" smtClean="0"/>
              <a:pPr/>
              <a:t>17</a:t>
            </a:fld>
            <a:endParaRPr lang="en-US"/>
          </a:p>
        </p:txBody>
      </p:sp>
    </p:spTree>
    <p:extLst>
      <p:ext uri="{BB962C8B-B14F-4D97-AF65-F5344CB8AC3E}">
        <p14:creationId xmlns="" xmlns:p14="http://schemas.microsoft.com/office/powerpoint/2010/main" val="3259686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445449-E46C-4D27-8DE7-A49A0972D72D}" type="slidenum">
              <a:rPr lang="en-US" smtClean="0"/>
              <a:pPr/>
              <a:t>23</a:t>
            </a:fld>
            <a:endParaRPr lang="en-US"/>
          </a:p>
        </p:txBody>
      </p:sp>
    </p:spTree>
    <p:extLst>
      <p:ext uri="{BB962C8B-B14F-4D97-AF65-F5344CB8AC3E}">
        <p14:creationId xmlns="" xmlns:p14="http://schemas.microsoft.com/office/powerpoint/2010/main" val="1270886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445449-E46C-4D27-8DE7-A49A0972D72D}" type="slidenum">
              <a:rPr lang="en-US" smtClean="0"/>
              <a:pPr/>
              <a:t>25</a:t>
            </a:fld>
            <a:endParaRPr lang="en-US"/>
          </a:p>
        </p:txBody>
      </p:sp>
    </p:spTree>
    <p:extLst>
      <p:ext uri="{BB962C8B-B14F-4D97-AF65-F5344CB8AC3E}">
        <p14:creationId xmlns="" xmlns:p14="http://schemas.microsoft.com/office/powerpoint/2010/main" val="26420532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0751B881-F353-427F-BBBD-F7DB3EF42F5E}" type="datetimeFigureOut">
              <a:rPr lang="en-US" smtClean="0"/>
              <a:pPr/>
              <a:t>3/1/2017</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80EDE5F6-8001-43F9-9535-31726A08D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0751B881-F353-427F-BBBD-F7DB3EF42F5E}" type="datetimeFigureOut">
              <a:rPr lang="en-US" smtClean="0"/>
              <a:pPr/>
              <a:t>3/1/2017</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80EDE5F6-8001-43F9-9535-31726A08D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0751B881-F353-427F-BBBD-F7DB3EF42F5E}" type="datetimeFigureOut">
              <a:rPr lang="en-US" smtClean="0"/>
              <a:pPr/>
              <a:t>3/1/2017</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80EDE5F6-8001-43F9-9535-31726A08D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0751B881-F353-427F-BBBD-F7DB3EF42F5E}" type="datetimeFigureOut">
              <a:rPr lang="en-US" smtClean="0"/>
              <a:pPr/>
              <a:t>3/1/2017</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80EDE5F6-8001-43F9-9535-31726A08DB2B}" type="slidenum">
              <a:rPr lang="en-US" smtClean="0"/>
              <a:pPr/>
              <a:t>‹#›</a:t>
            </a:fld>
            <a:endParaRPr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0751B881-F353-427F-BBBD-F7DB3EF42F5E}" type="datetimeFigureOut">
              <a:rPr lang="en-US" smtClean="0"/>
              <a:pPr/>
              <a:t>3/1/2017</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80EDE5F6-8001-43F9-9535-31726A08DB2B}"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0751B881-F353-427F-BBBD-F7DB3EF42F5E}" type="datetimeFigureOut">
              <a:rPr lang="en-US" smtClean="0"/>
              <a:pPr/>
              <a:t>3/1/2017</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80EDE5F6-8001-43F9-9535-31726A08DB2B}" type="slidenum">
              <a:rPr lang="en-US" smtClean="0"/>
              <a:pPr/>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0751B881-F353-427F-BBBD-F7DB3EF42F5E}" type="datetimeFigureOut">
              <a:rPr lang="en-US" smtClean="0"/>
              <a:pPr/>
              <a:t>3/1/2017</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80EDE5F6-8001-43F9-9535-31726A08D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0751B881-F353-427F-BBBD-F7DB3EF42F5E}" type="datetimeFigureOut">
              <a:rPr lang="en-US" smtClean="0"/>
              <a:pPr/>
              <a:t>3/1/2017</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80EDE5F6-8001-43F9-9535-31726A08DB2B}" type="slidenum">
              <a:rPr lang="en-US" smtClean="0"/>
              <a:pPr/>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0751B881-F353-427F-BBBD-F7DB3EF42F5E}" type="datetimeFigureOut">
              <a:rPr lang="en-US" smtClean="0"/>
              <a:pPr/>
              <a:t>3/1/2017</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80EDE5F6-8001-43F9-9535-31726A08D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0751B881-F353-427F-BBBD-F7DB3EF42F5E}" type="datetimeFigureOut">
              <a:rPr lang="en-US" smtClean="0"/>
              <a:pPr/>
              <a:t>3/1/2017</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80EDE5F6-8001-43F9-9535-31726A08D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0751B881-F353-427F-BBBD-F7DB3EF42F5E}" type="datetimeFigureOut">
              <a:rPr lang="en-US" smtClean="0"/>
              <a:pPr/>
              <a:t>3/1/2017</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80EDE5F6-8001-43F9-9535-31726A08DB2B}"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0751B881-F353-427F-BBBD-F7DB3EF42F5E}" type="datetimeFigureOut">
              <a:rPr lang="en-US" smtClean="0"/>
              <a:pPr/>
              <a:t>3/1/2017</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80EDE5F6-8001-43F9-9535-31726A08D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media" Target="../media/media1.wmv"/><Relationship Id="rId2" Type="http://schemas.openxmlformats.org/officeDocument/2006/relationships/slideLayout" Target="../slideLayouts/slideLayout2.xml"/><Relationship Id="rId1" Type="http://schemas.openxmlformats.org/officeDocument/2006/relationships/video" Target="NULL" TargetMode="Externa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en.wikipedia.org/wiki/Private_network" TargetMode="External"/><Relationship Id="rId7" Type="http://schemas.openxmlformats.org/officeDocument/2006/relationships/hyperlink" Target="http://en.wikipedia.org/wiki/Multicast"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en.wikipedia.org/wiki/IPv6" TargetMode="External"/><Relationship Id="rId5" Type="http://schemas.openxmlformats.org/officeDocument/2006/relationships/hyperlink" Target="http://en.wikipedia.org/wiki/Zeroconf" TargetMode="External"/><Relationship Id="rId4" Type="http://schemas.openxmlformats.org/officeDocument/2006/relationships/hyperlink" Target="http://en.wikipedia.org/wiki/Localhost"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en.wikipedia.org/wiki/Internet"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www.yahoo.com/" TargetMode="External"/><Relationship Id="rId4" Type="http://schemas.openxmlformats.org/officeDocument/2006/relationships/hyperlink" Target="http://www.google.com/"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www.google.com/"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en.wikipedia.org/wiki/XOR_swap_algorithm"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7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file:///\\argos\books\Information_about_Parity.docx"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52400"/>
            <a:ext cx="7772400" cy="1470025"/>
          </a:xfrm>
        </p:spPr>
        <p:txBody>
          <a:bodyPr/>
          <a:lstStyle/>
          <a:p>
            <a:pPr algn="ctr"/>
            <a:r>
              <a:rPr lang="en-US" u="sng" dirty="0" smtClean="0"/>
              <a:t>Basics of Servers</a:t>
            </a:r>
            <a:endParaRPr lang="en-US" u="sng" dirty="0"/>
          </a:p>
        </p:txBody>
      </p:sp>
      <p:sp>
        <p:nvSpPr>
          <p:cNvPr id="3" name="Subtitle 2"/>
          <p:cNvSpPr>
            <a:spLocks noGrp="1"/>
          </p:cNvSpPr>
          <p:nvPr>
            <p:ph type="subTitle" idx="1"/>
          </p:nvPr>
        </p:nvSpPr>
        <p:spPr>
          <a:xfrm>
            <a:off x="1372671" y="3048000"/>
            <a:ext cx="6477000" cy="2306538"/>
          </a:xfrm>
        </p:spPr>
        <p:txBody>
          <a:bodyPr>
            <a:normAutofit/>
          </a:bodyPr>
          <a:lstStyle/>
          <a:p>
            <a:endParaRPr lang="en-US" dirty="0" smtClean="0"/>
          </a:p>
          <a:p>
            <a:pPr algn="ctr"/>
            <a:endParaRPr lang="en-US" dirty="0" smtClean="0"/>
          </a:p>
          <a:p>
            <a:endParaRPr lang="en-US" dirty="0"/>
          </a:p>
        </p:txBody>
      </p:sp>
      <p:pic>
        <p:nvPicPr>
          <p:cNvPr id="4" name="Picture 3" descr="C:\Users\Digital Admin\Desktop\DT logo cleaned up.png"/>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676400" y="2133600"/>
            <a:ext cx="5638800" cy="990600"/>
          </a:xfrm>
          <a:prstGeom prst="rect">
            <a:avLst/>
          </a:prstGeom>
          <a:noFill/>
          <a:ln>
            <a:noFill/>
          </a:ln>
        </p:spPr>
      </p:pic>
    </p:spTree>
    <p:extLst>
      <p:ext uri="{BB962C8B-B14F-4D97-AF65-F5344CB8AC3E}">
        <p14:creationId xmlns="" xmlns:p14="http://schemas.microsoft.com/office/powerpoint/2010/main" val="27304097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buNone/>
            </a:pPr>
            <a:r>
              <a:rPr lang="en-US" dirty="0" smtClean="0"/>
              <a:t>Static (Monolithic)	    Dynamic (Microkernels)</a:t>
            </a:r>
          </a:p>
          <a:p>
            <a:pPr marL="109728" indent="0">
              <a:buNone/>
            </a:pPr>
            <a:endParaRPr lang="en-US" dirty="0"/>
          </a:p>
          <a:p>
            <a:pPr marL="109728" indent="0">
              <a:buNone/>
            </a:pPr>
            <a:r>
              <a:rPr lang="en-US" dirty="0" smtClean="0"/>
              <a:t>Drivers are built in         Drivers are linked to</a:t>
            </a:r>
          </a:p>
          <a:p>
            <a:pPr marL="109728" indent="0">
              <a:buNone/>
            </a:pPr>
            <a:r>
              <a:rPr lang="en-US" dirty="0" smtClean="0"/>
              <a:t>to the kernel                  the kernel when the 				     hardware is attached</a:t>
            </a:r>
          </a:p>
          <a:p>
            <a:pPr marL="109728" indent="0">
              <a:buNone/>
            </a:pPr>
            <a:endParaRPr lang="en-US" dirty="0"/>
          </a:p>
          <a:p>
            <a:pPr marL="109728" indent="0">
              <a:buNone/>
            </a:pPr>
            <a:r>
              <a:rPr lang="en-US" dirty="0" smtClean="0"/>
              <a:t>Static Kernel has a very  Dynamic Kernel has a Large Memory 		     very </a:t>
            </a:r>
            <a:r>
              <a:rPr lang="en-US" dirty="0"/>
              <a:t>small </a:t>
            </a:r>
            <a:r>
              <a:rPr lang="en-US" dirty="0" smtClean="0"/>
              <a:t>memory foot-print			     foot-print</a:t>
            </a:r>
            <a:endParaRPr lang="en-US" dirty="0"/>
          </a:p>
        </p:txBody>
      </p:sp>
      <p:sp>
        <p:nvSpPr>
          <p:cNvPr id="3" name="Title 2"/>
          <p:cNvSpPr>
            <a:spLocks noGrp="1"/>
          </p:cNvSpPr>
          <p:nvPr>
            <p:ph type="title"/>
          </p:nvPr>
        </p:nvSpPr>
        <p:spPr/>
        <p:txBody>
          <a:bodyPr/>
          <a:lstStyle/>
          <a:p>
            <a:r>
              <a:rPr lang="en-US" dirty="0" smtClean="0"/>
              <a:t>Static vs Dynamic Kernel Part: 1</a:t>
            </a:r>
            <a:endParaRPr lang="en-US" dirty="0"/>
          </a:p>
        </p:txBody>
      </p:sp>
      <p:cxnSp>
        <p:nvCxnSpPr>
          <p:cNvPr id="5" name="Straight Connector 4"/>
          <p:cNvCxnSpPr/>
          <p:nvPr/>
        </p:nvCxnSpPr>
        <p:spPr>
          <a:xfrm>
            <a:off x="457200" y="2133600"/>
            <a:ext cx="82296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stCxn id="2" idx="0"/>
          </p:cNvCxnSpPr>
          <p:nvPr/>
        </p:nvCxnSpPr>
        <p:spPr>
          <a:xfrm>
            <a:off x="4572000" y="1481328"/>
            <a:ext cx="0" cy="408127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57200" y="3737275"/>
            <a:ext cx="82296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57200" y="5562600"/>
            <a:ext cx="82296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2480623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The static kernel has all the drivers built in to the kernel which makes the static kernel memory foot print very large.</a:t>
            </a:r>
          </a:p>
          <a:p>
            <a:r>
              <a:rPr lang="en-US" dirty="0"/>
              <a:t>Currently there are no static </a:t>
            </a:r>
            <a:r>
              <a:rPr lang="en-US" dirty="0" smtClean="0"/>
              <a:t>kernels </a:t>
            </a:r>
            <a:r>
              <a:rPr lang="en-US" dirty="0"/>
              <a:t>in use to date.</a:t>
            </a:r>
          </a:p>
          <a:p>
            <a:r>
              <a:rPr lang="en-US" dirty="0" smtClean="0"/>
              <a:t>All </a:t>
            </a:r>
            <a:r>
              <a:rPr lang="en-US" dirty="0"/>
              <a:t>the modern Operating System’s are packaged with a Micro Kernel which links all the drivers using .DLL (Dynamically Linked Library, Microsoft Windows) or .SO (Shared Object, UNIX/Linux).</a:t>
            </a:r>
          </a:p>
          <a:p>
            <a:endParaRPr lang="en-US" dirty="0"/>
          </a:p>
        </p:txBody>
      </p:sp>
      <p:sp>
        <p:nvSpPr>
          <p:cNvPr id="3" name="Title 2"/>
          <p:cNvSpPr>
            <a:spLocks noGrp="1"/>
          </p:cNvSpPr>
          <p:nvPr>
            <p:ph type="title"/>
          </p:nvPr>
        </p:nvSpPr>
        <p:spPr/>
        <p:txBody>
          <a:bodyPr/>
          <a:lstStyle/>
          <a:p>
            <a:r>
              <a:rPr lang="en-US" dirty="0" smtClean="0"/>
              <a:t>Static vs Dynamic Kernel Part: 2</a:t>
            </a:r>
            <a:endParaRPr lang="en-US" dirty="0"/>
          </a:p>
        </p:txBody>
      </p:sp>
    </p:spTree>
    <p:extLst>
      <p:ext uri="{BB962C8B-B14F-4D97-AF65-F5344CB8AC3E}">
        <p14:creationId xmlns="" xmlns:p14="http://schemas.microsoft.com/office/powerpoint/2010/main" val="8078813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Microsoft Windows Server 200x</a:t>
            </a:r>
          </a:p>
          <a:p>
            <a:r>
              <a:rPr lang="en-US" dirty="0" smtClean="0"/>
              <a:t>Red Hat Enterprise Linux 5.x</a:t>
            </a:r>
          </a:p>
          <a:p>
            <a:r>
              <a:rPr lang="en-US" dirty="0" smtClean="0"/>
              <a:t>Oracle Enterprise Linux 5.x (similar to Red Hat Enterprise Linux 5.x)</a:t>
            </a:r>
          </a:p>
          <a:p>
            <a:r>
              <a:rPr lang="en-US" dirty="0" smtClean="0"/>
              <a:t>VMware ESX</a:t>
            </a:r>
          </a:p>
          <a:p>
            <a:r>
              <a:rPr lang="en-US" dirty="0" smtClean="0"/>
              <a:t>Citrix </a:t>
            </a:r>
            <a:r>
              <a:rPr lang="en-US" dirty="0" err="1" smtClean="0"/>
              <a:t>Xen</a:t>
            </a:r>
            <a:r>
              <a:rPr lang="en-US" dirty="0" smtClean="0"/>
              <a:t> Server</a:t>
            </a:r>
          </a:p>
          <a:p>
            <a:r>
              <a:rPr lang="en-US" dirty="0" smtClean="0"/>
              <a:t>IBM AIX</a:t>
            </a:r>
          </a:p>
          <a:p>
            <a:r>
              <a:rPr lang="en-US" dirty="0" smtClean="0"/>
              <a:t>HP-UX</a:t>
            </a:r>
          </a:p>
          <a:p>
            <a:r>
              <a:rPr lang="en-US" dirty="0" smtClean="0"/>
              <a:t>Sun Solaris</a:t>
            </a:r>
          </a:p>
          <a:p>
            <a:endParaRPr lang="en-US" dirty="0"/>
          </a:p>
        </p:txBody>
      </p:sp>
      <p:sp>
        <p:nvSpPr>
          <p:cNvPr id="3" name="Title 2"/>
          <p:cNvSpPr>
            <a:spLocks noGrp="1"/>
          </p:cNvSpPr>
          <p:nvPr>
            <p:ph type="title"/>
          </p:nvPr>
        </p:nvSpPr>
        <p:spPr/>
        <p:txBody>
          <a:bodyPr/>
          <a:lstStyle/>
          <a:p>
            <a:r>
              <a:rPr lang="en-US" dirty="0" smtClean="0"/>
              <a:t>Enterprise Operating Systems…</a:t>
            </a:r>
            <a:endParaRPr lang="en-US" dirty="0"/>
          </a:p>
        </p:txBody>
      </p:sp>
    </p:spTree>
    <p:extLst>
      <p:ext uri="{BB962C8B-B14F-4D97-AF65-F5344CB8AC3E}">
        <p14:creationId xmlns="" xmlns:p14="http://schemas.microsoft.com/office/powerpoint/2010/main" val="20073143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Every CPU has a Clock Speed, the faster the clock speed the faster the frequency or the number of cycles a CPU can perform in a given time. (for ex: 2 GHZ). The speed of a CPU cycle determines how fast a process is processed.</a:t>
            </a:r>
          </a:p>
          <a:p>
            <a:r>
              <a:rPr lang="en-US" dirty="0" smtClean="0"/>
              <a:t>CPU Cache is used by the CPU to store frequently accessed data or processes rather than in the memory because it reduces access time between CPU and Memory.</a:t>
            </a:r>
          </a:p>
          <a:p>
            <a:endParaRPr lang="en-US" dirty="0" smtClean="0"/>
          </a:p>
          <a:p>
            <a:endParaRPr lang="en-US" dirty="0"/>
          </a:p>
        </p:txBody>
      </p:sp>
      <p:sp>
        <p:nvSpPr>
          <p:cNvPr id="3" name="Title 2"/>
          <p:cNvSpPr>
            <a:spLocks noGrp="1"/>
          </p:cNvSpPr>
          <p:nvPr>
            <p:ph type="title"/>
          </p:nvPr>
        </p:nvSpPr>
        <p:spPr/>
        <p:txBody>
          <a:bodyPr/>
          <a:lstStyle/>
          <a:p>
            <a:r>
              <a:rPr lang="en-US" dirty="0" smtClean="0"/>
              <a:t>CPU in detail Part: 1</a:t>
            </a:r>
            <a:endParaRPr lang="en-US" dirty="0"/>
          </a:p>
        </p:txBody>
      </p:sp>
    </p:spTree>
    <p:extLst>
      <p:ext uri="{BB962C8B-B14F-4D97-AF65-F5344CB8AC3E}">
        <p14:creationId xmlns="" xmlns:p14="http://schemas.microsoft.com/office/powerpoint/2010/main" val="10208023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u="sng" dirty="0" smtClean="0"/>
              <a:t>Hyper threading:</a:t>
            </a:r>
            <a:r>
              <a:rPr lang="en-US" dirty="0" smtClean="0"/>
              <a:t> Hyper threading allows a processor to run two thread’s at a time.</a:t>
            </a:r>
          </a:p>
          <a:p>
            <a:r>
              <a:rPr lang="en-US" dirty="0" smtClean="0"/>
              <a:t>Hyper threading works by duplicating certain section’s of a processor</a:t>
            </a:r>
          </a:p>
          <a:p>
            <a:r>
              <a:rPr lang="en-US" dirty="0" smtClean="0"/>
              <a:t>A Hyper threaded processor can appear as two processor’s rather than just one in operating systems.</a:t>
            </a:r>
          </a:p>
          <a:p>
            <a:r>
              <a:rPr lang="en-US" dirty="0" smtClean="0"/>
              <a:t>So a dual-core hyper threaded processor will appear in an operating system as 4 processors.</a:t>
            </a:r>
          </a:p>
          <a:p>
            <a:endParaRPr lang="en-US" dirty="0"/>
          </a:p>
        </p:txBody>
      </p:sp>
      <p:sp>
        <p:nvSpPr>
          <p:cNvPr id="3" name="Title 2"/>
          <p:cNvSpPr>
            <a:spLocks noGrp="1"/>
          </p:cNvSpPr>
          <p:nvPr>
            <p:ph type="title"/>
          </p:nvPr>
        </p:nvSpPr>
        <p:spPr/>
        <p:txBody>
          <a:bodyPr/>
          <a:lstStyle/>
          <a:p>
            <a:r>
              <a:rPr lang="en-US" dirty="0" smtClean="0"/>
              <a:t>CPU in detail Part: 2</a:t>
            </a:r>
            <a:endParaRPr lang="en-US" dirty="0"/>
          </a:p>
        </p:txBody>
      </p:sp>
    </p:spTree>
    <p:extLst>
      <p:ext uri="{BB962C8B-B14F-4D97-AF65-F5344CB8AC3E}">
        <p14:creationId xmlns="" xmlns:p14="http://schemas.microsoft.com/office/powerpoint/2010/main" val="8114832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u="sng" dirty="0" smtClean="0"/>
              <a:t>CPU Cores:</a:t>
            </a:r>
            <a:r>
              <a:rPr lang="en-US" dirty="0" smtClean="0"/>
              <a:t> In today’s modern CPU’s you will find a lot of the CPU’s are being marketed as Dual-Core, Quad-Core, etc… What a core means is that a CPU can be divided in to multiple smaller CPU’s so that multiple processes can be executed a time. With out core’s a CPU can process only one process (or thread) at a time.</a:t>
            </a:r>
            <a:endParaRPr lang="en-US" dirty="0"/>
          </a:p>
        </p:txBody>
      </p:sp>
      <p:sp>
        <p:nvSpPr>
          <p:cNvPr id="3" name="Title 2"/>
          <p:cNvSpPr>
            <a:spLocks noGrp="1"/>
          </p:cNvSpPr>
          <p:nvPr>
            <p:ph type="title"/>
          </p:nvPr>
        </p:nvSpPr>
        <p:spPr/>
        <p:txBody>
          <a:bodyPr/>
          <a:lstStyle/>
          <a:p>
            <a:r>
              <a:rPr lang="en-US" dirty="0" smtClean="0"/>
              <a:t>CPU in detail Part: 3</a:t>
            </a:r>
            <a:endParaRPr lang="en-US" dirty="0"/>
          </a:p>
        </p:txBody>
      </p:sp>
      <p:pic>
        <p:nvPicPr>
          <p:cNvPr id="6147"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038600" y="4549775"/>
            <a:ext cx="3971925" cy="2190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4779801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CPU in detail Part: 4</a:t>
            </a:r>
            <a:endParaRPr lang="en-US" dirty="0"/>
          </a:p>
        </p:txBody>
      </p:sp>
      <p:pic>
        <p:nvPicPr>
          <p:cNvPr id="5" name="CPU_Cores_Example.wmv">
            <a:hlinkClick r:id="" action="ppaction://media"/>
          </p:cNvPr>
          <p:cNvPicPr>
            <a:picLocks noChangeAspect="1"/>
          </p:cNvPicPr>
          <p:nvPr>
            <a:videoFile r:link="rId1"/>
            <p:extLst>
              <p:ext uri="{DAA4B4D4-6D71-4841-9C94-3DE7FCFB9230}">
                <p14:media xmlns="" xmlns:p14="http://schemas.microsoft.com/office/powerpoint/2010/main" r:embed="rId3"/>
              </p:ext>
            </p:extLst>
          </p:nvPr>
        </p:nvPicPr>
        <p:blipFill>
          <a:blip r:embed="rId4" cstate="print"/>
          <a:stretch>
            <a:fillRect/>
          </a:stretch>
        </p:blipFill>
        <p:spPr>
          <a:xfrm>
            <a:off x="609600" y="1219200"/>
            <a:ext cx="7848600" cy="4414838"/>
          </a:xfrm>
          <a:prstGeom prst="rect">
            <a:avLst/>
          </a:prstGeom>
        </p:spPr>
      </p:pic>
    </p:spTree>
    <p:extLst>
      <p:ext uri="{BB962C8B-B14F-4D97-AF65-F5344CB8AC3E}">
        <p14:creationId xmlns="" xmlns:p14="http://schemas.microsoft.com/office/powerpoint/2010/main" val="37554259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Multiple Processors/CPU</a:t>
            </a:r>
          </a:p>
          <a:p>
            <a:r>
              <a:rPr lang="en-US" dirty="0" smtClean="0"/>
              <a:t>A Server can have multiple processors, this is all based how the motherboard was designed and who designed the motherboard. Below are various types of processors for Servers.</a:t>
            </a:r>
          </a:p>
          <a:p>
            <a:r>
              <a:rPr lang="en-US" dirty="0" smtClean="0"/>
              <a:t>Intel Xeon</a:t>
            </a:r>
          </a:p>
          <a:p>
            <a:r>
              <a:rPr lang="en-US" dirty="0" smtClean="0"/>
              <a:t>AMD Opteron</a:t>
            </a:r>
          </a:p>
          <a:p>
            <a:r>
              <a:rPr lang="en-US" dirty="0" smtClean="0"/>
              <a:t>Power PC by IBM</a:t>
            </a:r>
          </a:p>
          <a:p>
            <a:r>
              <a:rPr lang="en-US" dirty="0" smtClean="0"/>
              <a:t>PA-RISC by HP</a:t>
            </a:r>
          </a:p>
          <a:p>
            <a:r>
              <a:rPr lang="en-US" dirty="0" smtClean="0"/>
              <a:t>SPARC by SUN (or Oracle)</a:t>
            </a:r>
          </a:p>
        </p:txBody>
      </p:sp>
      <p:sp>
        <p:nvSpPr>
          <p:cNvPr id="3" name="Title 2"/>
          <p:cNvSpPr>
            <a:spLocks noGrp="1"/>
          </p:cNvSpPr>
          <p:nvPr>
            <p:ph type="title"/>
          </p:nvPr>
        </p:nvSpPr>
        <p:spPr/>
        <p:txBody>
          <a:bodyPr/>
          <a:lstStyle/>
          <a:p>
            <a:r>
              <a:rPr lang="en-US" dirty="0" smtClean="0"/>
              <a:t>CPU in detail Part: 5</a:t>
            </a:r>
            <a:endParaRPr lang="en-US" dirty="0"/>
          </a:p>
        </p:txBody>
      </p:sp>
    </p:spTree>
    <p:extLst>
      <p:ext uri="{BB962C8B-B14F-4D97-AF65-F5344CB8AC3E}">
        <p14:creationId xmlns="" xmlns:p14="http://schemas.microsoft.com/office/powerpoint/2010/main" val="5681400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71600"/>
            <a:ext cx="8534400" cy="4953000"/>
          </a:xfrm>
        </p:spPr>
        <p:txBody>
          <a:bodyPr>
            <a:normAutofit fontScale="92500"/>
          </a:bodyPr>
          <a:lstStyle/>
          <a:p>
            <a:r>
              <a:rPr lang="en-US" dirty="0" smtClean="0"/>
              <a:t>32 bit vs 64 bit vs 128 bit.</a:t>
            </a:r>
          </a:p>
          <a:p>
            <a:r>
              <a:rPr lang="en-US" dirty="0" smtClean="0"/>
              <a:t>Most of the modern computers are now 32 bit based computers, the reason for the 32 bit limitation is because the motherboard cannot transfer more than 32 bits of information at a time from Memory to the CPU and this limitation is due to the Bus Channel in the motherboard.</a:t>
            </a:r>
          </a:p>
          <a:p>
            <a:r>
              <a:rPr lang="en-US" dirty="0" smtClean="0"/>
              <a:t>Most of the modern servers and newer computers are now 64 bit based and super computers are now 128 bit based.</a:t>
            </a:r>
          </a:p>
          <a:p>
            <a:r>
              <a:rPr lang="en-US" dirty="0" smtClean="0"/>
              <a:t>The wider the bus bandwidth, the more information can be sent at a time to be processed.</a:t>
            </a:r>
            <a:endParaRPr lang="en-US" dirty="0"/>
          </a:p>
        </p:txBody>
      </p:sp>
      <p:sp>
        <p:nvSpPr>
          <p:cNvPr id="3" name="Title 2"/>
          <p:cNvSpPr>
            <a:spLocks noGrp="1"/>
          </p:cNvSpPr>
          <p:nvPr>
            <p:ph type="title"/>
          </p:nvPr>
        </p:nvSpPr>
        <p:spPr/>
        <p:txBody>
          <a:bodyPr/>
          <a:lstStyle/>
          <a:p>
            <a:r>
              <a:rPr lang="en-US" dirty="0" smtClean="0"/>
              <a:t>CPU in detail Part: 6</a:t>
            </a:r>
            <a:endParaRPr lang="en-US" dirty="0"/>
          </a:p>
        </p:txBody>
      </p:sp>
    </p:spTree>
    <p:extLst>
      <p:ext uri="{BB962C8B-B14F-4D97-AF65-F5344CB8AC3E}">
        <p14:creationId xmlns="" xmlns:p14="http://schemas.microsoft.com/office/powerpoint/2010/main" val="32501889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52400"/>
            <a:ext cx="7772400" cy="1470025"/>
          </a:xfrm>
        </p:spPr>
        <p:txBody>
          <a:bodyPr/>
          <a:lstStyle/>
          <a:p>
            <a:pPr algn="ctr"/>
            <a:r>
              <a:rPr lang="en-US" u="sng" dirty="0" smtClean="0"/>
              <a:t>Networking</a:t>
            </a:r>
            <a:endParaRPr lang="en-US" u="sng" dirty="0"/>
          </a:p>
        </p:txBody>
      </p:sp>
      <p:sp>
        <p:nvSpPr>
          <p:cNvPr id="3" name="Subtitle 2"/>
          <p:cNvSpPr>
            <a:spLocks noGrp="1"/>
          </p:cNvSpPr>
          <p:nvPr>
            <p:ph type="subTitle" idx="1"/>
          </p:nvPr>
        </p:nvSpPr>
        <p:spPr>
          <a:xfrm>
            <a:off x="1372671" y="3373338"/>
            <a:ext cx="6477000" cy="1981200"/>
          </a:xfrm>
        </p:spPr>
        <p:txBody>
          <a:bodyPr>
            <a:normAutofit/>
          </a:bodyPr>
          <a:lstStyle/>
          <a:p>
            <a:endParaRPr lang="en-US" dirty="0" smtClean="0"/>
          </a:p>
          <a:p>
            <a:pPr algn="ctr"/>
            <a:r>
              <a:rPr lang="en-US" dirty="0" smtClean="0"/>
              <a:t>Prasad Potluri</a:t>
            </a:r>
          </a:p>
          <a:p>
            <a:pPr algn="ctr"/>
            <a:r>
              <a:rPr lang="en-US" dirty="0" smtClean="0"/>
              <a:t>11/24/2010</a:t>
            </a:r>
          </a:p>
          <a:p>
            <a:pPr algn="ctr"/>
            <a:r>
              <a:rPr lang="en-US" dirty="0" smtClean="0"/>
              <a:t>Version-1</a:t>
            </a:r>
          </a:p>
          <a:p>
            <a:endParaRPr lang="en-US" dirty="0"/>
          </a:p>
        </p:txBody>
      </p:sp>
      <p:pic>
        <p:nvPicPr>
          <p:cNvPr id="4" name="Picture 3" descr="C:\Users\Digital Admin\Desktop\DT logo cleaned up.png"/>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676400" y="2906487"/>
            <a:ext cx="5638800" cy="990600"/>
          </a:xfrm>
          <a:prstGeom prst="rect">
            <a:avLst/>
          </a:prstGeom>
          <a:noFill/>
          <a:ln>
            <a:noFill/>
          </a:ln>
        </p:spPr>
      </p:pic>
    </p:spTree>
    <p:extLst>
      <p:ext uri="{BB962C8B-B14F-4D97-AF65-F5344CB8AC3E}">
        <p14:creationId xmlns="" xmlns:p14="http://schemas.microsoft.com/office/powerpoint/2010/main" val="28085562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CPU, Memory, Hard Drive</a:t>
            </a:r>
            <a:endParaRPr lang="en-US" dirty="0"/>
          </a:p>
        </p:txBody>
      </p:sp>
      <p:sp>
        <p:nvSpPr>
          <p:cNvPr id="3" name="Title 2"/>
          <p:cNvSpPr>
            <a:spLocks noGrp="1"/>
          </p:cNvSpPr>
          <p:nvPr>
            <p:ph type="title"/>
          </p:nvPr>
        </p:nvSpPr>
        <p:spPr/>
        <p:txBody>
          <a:bodyPr/>
          <a:lstStyle/>
          <a:p>
            <a:r>
              <a:rPr lang="en-US" dirty="0" smtClean="0"/>
              <a:t>Inside a Server…</a:t>
            </a:r>
            <a:endParaRPr lang="en-US" dirty="0"/>
          </a:p>
        </p:txBody>
      </p:sp>
      <p:pic>
        <p:nvPicPr>
          <p:cNvPr id="1027"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988713" y="1905000"/>
            <a:ext cx="4838163" cy="400456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6029004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43000"/>
            <a:ext cx="8305800" cy="4876800"/>
          </a:xfrm>
        </p:spPr>
        <p:txBody>
          <a:bodyPr>
            <a:normAutofit/>
          </a:bodyPr>
          <a:lstStyle/>
          <a:p>
            <a:r>
              <a:rPr lang="en-US" dirty="0" smtClean="0"/>
              <a:t>A network allows exchange of information or data across a computer network.</a:t>
            </a:r>
          </a:p>
          <a:p>
            <a:r>
              <a:rPr lang="en-US" dirty="0"/>
              <a:t>A </a:t>
            </a:r>
            <a:r>
              <a:rPr lang="en-US" i="1" dirty="0"/>
              <a:t>data network</a:t>
            </a:r>
            <a:r>
              <a:rPr lang="en-US" dirty="0"/>
              <a:t> is a group of computers connected to one another by communication paths, as well as the standards that allow communication. </a:t>
            </a:r>
            <a:endParaRPr lang="en-US" dirty="0" smtClean="0"/>
          </a:p>
          <a:p>
            <a:r>
              <a:rPr lang="en-US" dirty="0" smtClean="0"/>
              <a:t>A </a:t>
            </a:r>
            <a:r>
              <a:rPr lang="en-US" dirty="0"/>
              <a:t>network can connect to other networks, allowing virtually worldwide communication between two </a:t>
            </a:r>
            <a:r>
              <a:rPr lang="en-US" dirty="0" smtClean="0"/>
              <a:t>endpoints</a:t>
            </a:r>
          </a:p>
        </p:txBody>
      </p:sp>
      <p:sp>
        <p:nvSpPr>
          <p:cNvPr id="3" name="Title 2"/>
          <p:cNvSpPr>
            <a:spLocks noGrp="1"/>
          </p:cNvSpPr>
          <p:nvPr>
            <p:ph type="title"/>
          </p:nvPr>
        </p:nvSpPr>
        <p:spPr/>
        <p:txBody>
          <a:bodyPr/>
          <a:lstStyle/>
          <a:p>
            <a:r>
              <a:rPr lang="en-US" dirty="0" smtClean="0"/>
              <a:t>What is a Network ?</a:t>
            </a:r>
            <a:endParaRPr lang="en-US" dirty="0"/>
          </a:p>
        </p:txBody>
      </p:sp>
    </p:spTree>
    <p:extLst>
      <p:ext uri="{BB962C8B-B14F-4D97-AF65-F5344CB8AC3E}">
        <p14:creationId xmlns="" xmlns:p14="http://schemas.microsoft.com/office/powerpoint/2010/main" val="35178987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Modern </a:t>
            </a:r>
            <a:r>
              <a:rPr lang="en-US" dirty="0"/>
              <a:t>Network’s always use TCP/IP and TCP/IP is divided in to LAN’s and WAN’s</a:t>
            </a:r>
            <a:r>
              <a:rPr lang="en-US" dirty="0" smtClean="0"/>
              <a:t>.</a:t>
            </a:r>
            <a:endParaRPr lang="en-US" dirty="0"/>
          </a:p>
          <a:p>
            <a:r>
              <a:rPr lang="en-US" u="sng" dirty="0" smtClean="0"/>
              <a:t>LAN:</a:t>
            </a:r>
            <a:r>
              <a:rPr lang="en-US" dirty="0" smtClean="0"/>
              <a:t> Local Area Network is a small geographical area such as a Corporate Office Network. LAN’s can also be considered as an intranet.</a:t>
            </a:r>
          </a:p>
          <a:p>
            <a:r>
              <a:rPr lang="en-US" u="sng" dirty="0" smtClean="0"/>
              <a:t>WAN:</a:t>
            </a:r>
            <a:r>
              <a:rPr lang="en-US" dirty="0" smtClean="0"/>
              <a:t> Wide Area Network is extremely large geographical area such as the entire world or a country. WAN’s can also be considered as an internet.</a:t>
            </a:r>
            <a:endParaRPr lang="en-US" dirty="0"/>
          </a:p>
        </p:txBody>
      </p:sp>
      <p:sp>
        <p:nvSpPr>
          <p:cNvPr id="3" name="Title 2"/>
          <p:cNvSpPr>
            <a:spLocks noGrp="1"/>
          </p:cNvSpPr>
          <p:nvPr>
            <p:ph type="title"/>
          </p:nvPr>
        </p:nvSpPr>
        <p:spPr/>
        <p:txBody>
          <a:bodyPr/>
          <a:lstStyle/>
          <a:p>
            <a:r>
              <a:rPr lang="en-US" dirty="0" smtClean="0"/>
              <a:t>Types of Networks…</a:t>
            </a:r>
            <a:endParaRPr lang="en-US" dirty="0"/>
          </a:p>
        </p:txBody>
      </p:sp>
    </p:spTree>
    <p:extLst>
      <p:ext uri="{BB962C8B-B14F-4D97-AF65-F5344CB8AC3E}">
        <p14:creationId xmlns="" xmlns:p14="http://schemas.microsoft.com/office/powerpoint/2010/main" val="35639202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A Sample LAN-WAN Relationship… </a:t>
            </a:r>
            <a:endParaRPr lang="en-US" dirty="0"/>
          </a:p>
        </p:txBody>
      </p:sp>
      <p:pic>
        <p:nvPicPr>
          <p:cNvPr id="2053" name="Picture 5"/>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14400" y="1447800"/>
            <a:ext cx="7772400" cy="48188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161910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TCP/IP allows modern corporate network communication between two ends or two network cards or two network devices any where in the world.</a:t>
            </a:r>
          </a:p>
          <a:p>
            <a:r>
              <a:rPr lang="en-US" dirty="0" smtClean="0"/>
              <a:t>TCP/IP communicates using data bits or packets. The biggest advantage of using TCP/IP is there is minimal or no packet-loss due to its retry interval (considering there are no other network issues such as a router or switch outage).</a:t>
            </a:r>
            <a:endParaRPr lang="en-US" dirty="0"/>
          </a:p>
        </p:txBody>
      </p:sp>
      <p:sp>
        <p:nvSpPr>
          <p:cNvPr id="3" name="Title 2"/>
          <p:cNvSpPr>
            <a:spLocks noGrp="1"/>
          </p:cNvSpPr>
          <p:nvPr>
            <p:ph type="title"/>
          </p:nvPr>
        </p:nvSpPr>
        <p:spPr/>
        <p:txBody>
          <a:bodyPr>
            <a:normAutofit fontScale="90000"/>
          </a:bodyPr>
          <a:lstStyle/>
          <a:p>
            <a:r>
              <a:rPr lang="en-US" dirty="0" smtClean="0"/>
              <a:t>TCP/IP (Transmission Control Protocol/Internet Protocol) Part: 1</a:t>
            </a:r>
            <a:endParaRPr lang="en-US" dirty="0"/>
          </a:p>
        </p:txBody>
      </p:sp>
    </p:spTree>
    <p:extLst>
      <p:ext uri="{BB962C8B-B14F-4D97-AF65-F5344CB8AC3E}">
        <p14:creationId xmlns="" xmlns:p14="http://schemas.microsoft.com/office/powerpoint/2010/main" val="6717228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r>
              <a:rPr lang="en-US" dirty="0"/>
              <a:t>To know more about TCP/IP please study the OSI Model at http://www.tech-faq.com/osi-model.html</a:t>
            </a:r>
          </a:p>
          <a:p>
            <a:r>
              <a:rPr lang="en-US" dirty="0"/>
              <a:t>To keep things simple TCP/IP is nothing but a protocol to send information across multiple devices.</a:t>
            </a:r>
          </a:p>
          <a:p>
            <a:r>
              <a:rPr lang="en-US" dirty="0"/>
              <a:t>To make things easier the transmission control in the abbreviation of TCP means that packets are transferred in a controlled fashion across multiple devices, and it doesn’t matter if the network is either a WAN or a LAN.</a:t>
            </a:r>
          </a:p>
          <a:p>
            <a:endParaRPr lang="en-US" dirty="0"/>
          </a:p>
          <a:p>
            <a:endParaRPr lang="en-US" dirty="0"/>
          </a:p>
        </p:txBody>
      </p:sp>
      <p:sp>
        <p:nvSpPr>
          <p:cNvPr id="3" name="Title 2"/>
          <p:cNvSpPr>
            <a:spLocks noGrp="1"/>
          </p:cNvSpPr>
          <p:nvPr>
            <p:ph type="title"/>
          </p:nvPr>
        </p:nvSpPr>
        <p:spPr/>
        <p:txBody>
          <a:bodyPr>
            <a:normAutofit fontScale="90000"/>
          </a:bodyPr>
          <a:lstStyle/>
          <a:p>
            <a:r>
              <a:rPr lang="en-US" dirty="0"/>
              <a:t>TCP/IP (Transmission Control Protocol/Internet Protocol) Part: </a:t>
            </a:r>
            <a:r>
              <a:rPr lang="en-US" dirty="0" smtClean="0"/>
              <a:t>2</a:t>
            </a:r>
            <a:endParaRPr lang="en-US" dirty="0"/>
          </a:p>
        </p:txBody>
      </p:sp>
    </p:spTree>
    <p:extLst>
      <p:ext uri="{BB962C8B-B14F-4D97-AF65-F5344CB8AC3E}">
        <p14:creationId xmlns="" xmlns:p14="http://schemas.microsoft.com/office/powerpoint/2010/main" val="21958226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6927"/>
            <a:ext cx="8229600" cy="1143000"/>
          </a:xfrm>
        </p:spPr>
        <p:txBody>
          <a:bodyPr/>
          <a:lstStyle/>
          <a:p>
            <a:pPr algn="ctr"/>
            <a:r>
              <a:rPr lang="en-US" dirty="0" smtClean="0"/>
              <a:t>IP Addresses… or IP v4 Part: 1</a:t>
            </a:r>
            <a:endParaRPr lang="en-US" dirty="0"/>
          </a:p>
        </p:txBody>
      </p:sp>
      <p:sp>
        <p:nvSpPr>
          <p:cNvPr id="24" name="Content Placeholder 1"/>
          <p:cNvSpPr>
            <a:spLocks noGrp="1"/>
          </p:cNvSpPr>
          <p:nvPr>
            <p:ph idx="1"/>
          </p:nvPr>
        </p:nvSpPr>
        <p:spPr>
          <a:xfrm>
            <a:off x="457199" y="914400"/>
            <a:ext cx="8672945" cy="5334000"/>
          </a:xfrm>
        </p:spPr>
        <p:txBody>
          <a:bodyPr>
            <a:normAutofit fontScale="92500" lnSpcReduction="10000"/>
          </a:bodyPr>
          <a:lstStyle/>
          <a:p>
            <a:r>
              <a:rPr lang="en-US" dirty="0" smtClean="0"/>
              <a:t>Network devices in the world such as Network Cards (wireless cards) all have a unique MAC/Physical address. (for ex</a:t>
            </a:r>
            <a:r>
              <a:rPr lang="en-US" dirty="0"/>
              <a:t>: </a:t>
            </a:r>
            <a:r>
              <a:rPr lang="en-US" dirty="0" smtClean="0"/>
              <a:t>00-25-D3-CE-6C-94). MAC address are hexadecimal digits.</a:t>
            </a:r>
          </a:p>
          <a:p>
            <a:r>
              <a:rPr lang="en-US" dirty="0" smtClean="0"/>
              <a:t>IP addresses are used to a define a 4-byte address to a network device or to a MAC address. All the IP address are defined in a 4 dot’s decimal notation </a:t>
            </a:r>
            <a:r>
              <a:rPr lang="en-US" dirty="0"/>
              <a:t>(for ex: </a:t>
            </a:r>
            <a:r>
              <a:rPr lang="en-US" u="sng" dirty="0"/>
              <a:t>10</a:t>
            </a:r>
            <a:r>
              <a:rPr lang="en-US" dirty="0"/>
              <a:t>.</a:t>
            </a:r>
            <a:r>
              <a:rPr lang="en-US" u="sng" dirty="0"/>
              <a:t>10</a:t>
            </a:r>
            <a:r>
              <a:rPr lang="en-US" dirty="0"/>
              <a:t>.</a:t>
            </a:r>
            <a:r>
              <a:rPr lang="en-US" u="sng" dirty="0"/>
              <a:t>0</a:t>
            </a:r>
            <a:r>
              <a:rPr lang="en-US" dirty="0"/>
              <a:t>.</a:t>
            </a:r>
            <a:r>
              <a:rPr lang="en-US" u="sng" dirty="0"/>
              <a:t>10</a:t>
            </a:r>
            <a:r>
              <a:rPr lang="en-US" dirty="0" smtClean="0"/>
              <a:t>).</a:t>
            </a:r>
          </a:p>
          <a:p>
            <a:r>
              <a:rPr lang="en-US" dirty="0" smtClean="0"/>
              <a:t>So when two devices are communicating with each other using IP address, they are actually communicating with their MAC address. Once the first packet reaches the receiver from the sender it communicates back with it’s MAC address and vice-versa.</a:t>
            </a:r>
          </a:p>
          <a:p>
            <a:endParaRPr lang="en-US" dirty="0"/>
          </a:p>
        </p:txBody>
      </p:sp>
    </p:spTree>
    <p:extLst>
      <p:ext uri="{BB962C8B-B14F-4D97-AF65-F5344CB8AC3E}">
        <p14:creationId xmlns="" xmlns:p14="http://schemas.microsoft.com/office/powerpoint/2010/main" val="34893293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sz="2800" dirty="0"/>
              <a:t>The max number of IP </a:t>
            </a:r>
            <a:r>
              <a:rPr lang="en-US" sz="2800" dirty="0" smtClean="0"/>
              <a:t>address </a:t>
            </a:r>
            <a:r>
              <a:rPr lang="en-US" sz="2800" dirty="0"/>
              <a:t>are limited to 4,294,967,296 (2^32) because IP v4 is 32-bit or 4-bytes.</a:t>
            </a:r>
          </a:p>
          <a:p>
            <a:r>
              <a:rPr lang="en-US" dirty="0" smtClean="0"/>
              <a:t>The </a:t>
            </a:r>
            <a:r>
              <a:rPr lang="en-US" dirty="0"/>
              <a:t>32 bit limitation has nothing to do with the CPU limitation of 32 bit, at the time when they designed IP v4 no one expected there would be use for more than 4.3 billion IP addresses.</a:t>
            </a:r>
          </a:p>
          <a:p>
            <a:r>
              <a:rPr lang="en-US" dirty="0"/>
              <a:t>The 2 to the power of 32 comes in because IP addresses are further translated in to Binary which is 2 to the power of X.</a:t>
            </a:r>
          </a:p>
        </p:txBody>
      </p:sp>
      <p:sp>
        <p:nvSpPr>
          <p:cNvPr id="3" name="Title 2"/>
          <p:cNvSpPr>
            <a:spLocks noGrp="1"/>
          </p:cNvSpPr>
          <p:nvPr>
            <p:ph type="title"/>
          </p:nvPr>
        </p:nvSpPr>
        <p:spPr/>
        <p:txBody>
          <a:bodyPr/>
          <a:lstStyle/>
          <a:p>
            <a:pPr algn="ctr"/>
            <a:r>
              <a:rPr lang="en-US" dirty="0"/>
              <a:t>IP Addresses… or IP v4 </a:t>
            </a:r>
            <a:r>
              <a:rPr lang="en-US" dirty="0" smtClean="0"/>
              <a:t>Part: 2</a:t>
            </a:r>
            <a:endParaRPr lang="en-US" dirty="0"/>
          </a:p>
        </p:txBody>
      </p:sp>
    </p:spTree>
    <p:extLst>
      <p:ext uri="{BB962C8B-B14F-4D97-AF65-F5344CB8AC3E}">
        <p14:creationId xmlns="" xmlns:p14="http://schemas.microsoft.com/office/powerpoint/2010/main" val="5751598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04800"/>
            <a:ext cx="8229600" cy="1143000"/>
          </a:xfrm>
        </p:spPr>
        <p:txBody>
          <a:bodyPr/>
          <a:lstStyle/>
          <a:p>
            <a:pPr algn="ctr"/>
            <a:r>
              <a:rPr lang="en-US" dirty="0" smtClean="0"/>
              <a:t>Public IP’s vs Private IP’s</a:t>
            </a:r>
            <a:endParaRPr lang="en-US" dirty="0"/>
          </a:p>
        </p:txBody>
      </p:sp>
      <p:graphicFrame>
        <p:nvGraphicFramePr>
          <p:cNvPr id="6" name="Content Placeholder 5"/>
          <p:cNvGraphicFramePr>
            <a:graphicFrameLocks noGrp="1"/>
          </p:cNvGraphicFramePr>
          <p:nvPr>
            <p:ph idx="1"/>
            <p:extLst>
              <p:ext uri="{D42A27DB-BD31-4B8C-83A1-F6EECF244321}">
                <p14:modId xmlns="" xmlns:p14="http://schemas.microsoft.com/office/powerpoint/2010/main" val="3115775365"/>
              </p:ext>
            </p:extLst>
          </p:nvPr>
        </p:nvGraphicFramePr>
        <p:xfrm>
          <a:off x="1409700" y="1295400"/>
          <a:ext cx="6477000" cy="3683160"/>
        </p:xfrm>
        <a:graphic>
          <a:graphicData uri="http://schemas.openxmlformats.org/drawingml/2006/table">
            <a:tbl>
              <a:tblPr/>
              <a:tblGrid>
                <a:gridCol w="3924300"/>
                <a:gridCol w="2552700"/>
              </a:tblGrid>
              <a:tr h="644553">
                <a:tc>
                  <a:txBody>
                    <a:bodyPr/>
                    <a:lstStyle/>
                    <a:p>
                      <a:r>
                        <a:rPr lang="en-US" dirty="0"/>
                        <a:t>Address range</a:t>
                      </a:r>
                    </a:p>
                  </a:txBody>
                  <a:tcPr anchor="ctr">
                    <a:lnL>
                      <a:noFill/>
                    </a:lnL>
                    <a:lnR>
                      <a:noFill/>
                    </a:lnR>
                    <a:lnT>
                      <a:noFill/>
                    </a:lnT>
                    <a:lnB>
                      <a:noFill/>
                    </a:lnB>
                  </a:tcPr>
                </a:tc>
                <a:tc>
                  <a:txBody>
                    <a:bodyPr/>
                    <a:lstStyle/>
                    <a:p>
                      <a:r>
                        <a:rPr lang="en-US" dirty="0"/>
                        <a:t>Number of addresses</a:t>
                      </a:r>
                    </a:p>
                  </a:txBody>
                  <a:tcPr anchor="ctr">
                    <a:lnL>
                      <a:noFill/>
                    </a:lnL>
                    <a:lnR>
                      <a:noFill/>
                    </a:lnR>
                    <a:lnT>
                      <a:noFill/>
                    </a:lnT>
                    <a:lnB>
                      <a:noFill/>
                    </a:lnB>
                  </a:tcPr>
                </a:tc>
              </a:tr>
              <a:tr h="920790">
                <a:tc>
                  <a:txBody>
                    <a:bodyPr/>
                    <a:lstStyle/>
                    <a:p>
                      <a:r>
                        <a:rPr lang="en-US"/>
                        <a:t>10.0.0.0–10.255.255.255</a:t>
                      </a:r>
                    </a:p>
                  </a:txBody>
                  <a:tcPr anchor="ctr">
                    <a:lnL>
                      <a:noFill/>
                    </a:lnL>
                    <a:lnR>
                      <a:noFill/>
                    </a:lnR>
                    <a:lnT>
                      <a:noFill/>
                    </a:lnT>
                    <a:lnB>
                      <a:noFill/>
                    </a:lnB>
                  </a:tcPr>
                </a:tc>
                <a:tc>
                  <a:txBody>
                    <a:bodyPr/>
                    <a:lstStyle/>
                    <a:p>
                      <a:r>
                        <a:rPr lang="en-US" dirty="0">
                          <a:effectLst/>
                        </a:rPr>
                        <a:t>16777216</a:t>
                      </a:r>
                      <a:endParaRPr lang="en-US" dirty="0"/>
                    </a:p>
                  </a:txBody>
                  <a:tcPr anchor="ctr">
                    <a:lnL>
                      <a:noFill/>
                    </a:lnL>
                    <a:lnR>
                      <a:noFill/>
                    </a:lnR>
                    <a:lnT>
                      <a:noFill/>
                    </a:lnT>
                    <a:lnB>
                      <a:noFill/>
                    </a:lnB>
                  </a:tcPr>
                </a:tc>
              </a:tr>
              <a:tr h="920790">
                <a:tc>
                  <a:txBody>
                    <a:bodyPr/>
                    <a:lstStyle/>
                    <a:p>
                      <a:r>
                        <a:rPr lang="en-US" dirty="0"/>
                        <a:t>172.16.0.0–172.31.255.255</a:t>
                      </a:r>
                    </a:p>
                  </a:txBody>
                  <a:tcPr anchor="ctr">
                    <a:lnL>
                      <a:noFill/>
                    </a:lnL>
                    <a:lnR>
                      <a:noFill/>
                    </a:lnR>
                    <a:lnT>
                      <a:noFill/>
                    </a:lnT>
                    <a:lnB>
                      <a:noFill/>
                    </a:lnB>
                  </a:tcPr>
                </a:tc>
                <a:tc>
                  <a:txBody>
                    <a:bodyPr/>
                    <a:lstStyle/>
                    <a:p>
                      <a:r>
                        <a:rPr lang="en-US">
                          <a:effectLst/>
                        </a:rPr>
                        <a:t>1048576</a:t>
                      </a:r>
                      <a:endParaRPr lang="en-US"/>
                    </a:p>
                  </a:txBody>
                  <a:tcPr anchor="ctr">
                    <a:lnL>
                      <a:noFill/>
                    </a:lnL>
                    <a:lnR>
                      <a:noFill/>
                    </a:lnR>
                    <a:lnT>
                      <a:noFill/>
                    </a:lnT>
                    <a:lnB>
                      <a:noFill/>
                    </a:lnB>
                  </a:tcPr>
                </a:tc>
              </a:tr>
              <a:tr h="1197027">
                <a:tc>
                  <a:txBody>
                    <a:bodyPr/>
                    <a:lstStyle/>
                    <a:p>
                      <a:r>
                        <a:rPr lang="en-US"/>
                        <a:t>192.168.0.0–192.168.255.255</a:t>
                      </a:r>
                    </a:p>
                  </a:txBody>
                  <a:tcPr anchor="ctr">
                    <a:lnL>
                      <a:noFill/>
                    </a:lnL>
                    <a:lnR>
                      <a:noFill/>
                    </a:lnR>
                    <a:lnT>
                      <a:noFill/>
                    </a:lnT>
                    <a:lnB>
                      <a:noFill/>
                    </a:lnB>
                  </a:tcPr>
                </a:tc>
                <a:tc>
                  <a:txBody>
                    <a:bodyPr/>
                    <a:lstStyle/>
                    <a:p>
                      <a:r>
                        <a:rPr lang="en-US" dirty="0">
                          <a:effectLst/>
                        </a:rPr>
                        <a:t>65536</a:t>
                      </a:r>
                      <a:endParaRPr lang="en-US" dirty="0"/>
                    </a:p>
                  </a:txBody>
                  <a:tcPr anchor="ctr">
                    <a:lnL>
                      <a:noFill/>
                    </a:lnL>
                    <a:lnR>
                      <a:noFill/>
                    </a:lnR>
                    <a:lnT>
                      <a:noFill/>
                    </a:lnT>
                    <a:lnB>
                      <a:noFill/>
                    </a:lnB>
                  </a:tcPr>
                </a:tc>
              </a:tr>
            </a:tbl>
          </a:graphicData>
        </a:graphic>
      </p:graphicFrame>
      <p:sp>
        <p:nvSpPr>
          <p:cNvPr id="8" name="TextBox 7"/>
          <p:cNvSpPr txBox="1"/>
          <p:nvPr/>
        </p:nvSpPr>
        <p:spPr>
          <a:xfrm>
            <a:off x="914400" y="4876800"/>
            <a:ext cx="7467600" cy="923330"/>
          </a:xfrm>
          <a:prstGeom prst="rect">
            <a:avLst/>
          </a:prstGeom>
          <a:noFill/>
        </p:spPr>
        <p:txBody>
          <a:bodyPr wrap="square" rtlCol="0">
            <a:spAutoFit/>
          </a:bodyPr>
          <a:lstStyle/>
          <a:p>
            <a:pPr marL="285750" indent="-285750">
              <a:buFont typeface="Arial" pitchFamily="34" charset="0"/>
              <a:buChar char="•"/>
            </a:pPr>
            <a:r>
              <a:rPr lang="en-US" dirty="0" smtClean="0"/>
              <a:t>IP addresses in the above tables are considered Private IP’s.</a:t>
            </a:r>
          </a:p>
          <a:p>
            <a:pPr marL="285750" indent="-285750">
              <a:buFont typeface="Arial" pitchFamily="34" charset="0"/>
              <a:buChar char="•"/>
            </a:pPr>
            <a:r>
              <a:rPr lang="en-US" dirty="0" smtClean="0"/>
              <a:t>Any IP address that is not in the above range is automatically</a:t>
            </a:r>
          </a:p>
          <a:p>
            <a:r>
              <a:rPr lang="en-US" dirty="0"/>
              <a:t> </a:t>
            </a:r>
            <a:r>
              <a:rPr lang="en-US" dirty="0" smtClean="0"/>
              <a:t>   considered a Public IP address.</a:t>
            </a:r>
            <a:endParaRPr lang="en-US" dirty="0"/>
          </a:p>
        </p:txBody>
      </p:sp>
    </p:spTree>
    <p:extLst>
      <p:ext uri="{BB962C8B-B14F-4D97-AF65-F5344CB8AC3E}">
        <p14:creationId xmlns="" xmlns:p14="http://schemas.microsoft.com/office/powerpoint/2010/main" val="10189267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 xmlns:p14="http://schemas.microsoft.com/office/powerpoint/2010/main" val="1479869142"/>
              </p:ext>
            </p:extLst>
          </p:nvPr>
        </p:nvGraphicFramePr>
        <p:xfrm>
          <a:off x="2590800" y="990600"/>
          <a:ext cx="6172200" cy="5598710"/>
        </p:xfrm>
        <a:graphic>
          <a:graphicData uri="http://schemas.openxmlformats.org/drawingml/2006/table">
            <a:tbl>
              <a:tblPr/>
              <a:tblGrid>
                <a:gridCol w="1893742"/>
                <a:gridCol w="4278458"/>
              </a:tblGrid>
              <a:tr h="213674">
                <a:tc>
                  <a:txBody>
                    <a:bodyPr/>
                    <a:lstStyle/>
                    <a:p>
                      <a:r>
                        <a:rPr lang="en-US" sz="1400" dirty="0" smtClean="0"/>
                        <a:t>IP range</a:t>
                      </a:r>
                      <a:endParaRPr lang="en-US" sz="1400" dirty="0"/>
                    </a:p>
                  </a:txBody>
                  <a:tcPr marL="46659" marR="46659" marT="23330" marB="23330" anchor="ctr">
                    <a:lnL>
                      <a:noFill/>
                    </a:lnL>
                    <a:lnR>
                      <a:noFill/>
                    </a:lnR>
                    <a:lnT>
                      <a:noFill/>
                    </a:lnT>
                    <a:lnB>
                      <a:noFill/>
                    </a:lnB>
                  </a:tcPr>
                </a:tc>
                <a:tc>
                  <a:txBody>
                    <a:bodyPr/>
                    <a:lstStyle/>
                    <a:p>
                      <a:r>
                        <a:rPr lang="en-US" sz="1400"/>
                        <a:t>Description</a:t>
                      </a:r>
                    </a:p>
                  </a:txBody>
                  <a:tcPr marL="46659" marR="46659" marT="23330" marB="23330" anchor="ctr">
                    <a:lnL>
                      <a:noFill/>
                    </a:lnL>
                    <a:lnR>
                      <a:noFill/>
                    </a:lnR>
                    <a:lnT>
                      <a:noFill/>
                    </a:lnT>
                    <a:lnB>
                      <a:noFill/>
                    </a:lnB>
                  </a:tcPr>
                </a:tc>
              </a:tr>
              <a:tr h="534185">
                <a:tc>
                  <a:txBody>
                    <a:bodyPr/>
                    <a:lstStyle/>
                    <a:p>
                      <a:r>
                        <a:rPr lang="en-US" sz="1400" dirty="0"/>
                        <a:t>0.0.0.0/8</a:t>
                      </a:r>
                    </a:p>
                  </a:txBody>
                  <a:tcPr marL="46659" marR="46659" marT="23330" marB="23330" anchor="ctr">
                    <a:lnL>
                      <a:noFill/>
                    </a:lnL>
                    <a:lnR>
                      <a:noFill/>
                    </a:lnR>
                    <a:lnT>
                      <a:noFill/>
                    </a:lnT>
                    <a:lnB>
                      <a:noFill/>
                    </a:lnB>
                  </a:tcPr>
                </a:tc>
                <a:tc>
                  <a:txBody>
                    <a:bodyPr/>
                    <a:lstStyle/>
                    <a:p>
                      <a:r>
                        <a:rPr lang="en-US" sz="1400"/>
                        <a:t>Current network (only valid as source address)</a:t>
                      </a:r>
                    </a:p>
                  </a:txBody>
                  <a:tcPr marL="46659" marR="46659" marT="23330" marB="23330" anchor="ctr">
                    <a:lnL>
                      <a:noFill/>
                    </a:lnL>
                    <a:lnR>
                      <a:noFill/>
                    </a:lnR>
                    <a:lnT>
                      <a:noFill/>
                    </a:lnT>
                    <a:lnB>
                      <a:noFill/>
                    </a:lnB>
                  </a:tcPr>
                </a:tc>
              </a:tr>
              <a:tr h="213674">
                <a:tc>
                  <a:txBody>
                    <a:bodyPr/>
                    <a:lstStyle/>
                    <a:p>
                      <a:r>
                        <a:rPr lang="en-US" sz="1400" dirty="0"/>
                        <a:t>10.0.0.0/8</a:t>
                      </a:r>
                    </a:p>
                  </a:txBody>
                  <a:tcPr marL="46659" marR="46659" marT="23330" marB="23330" anchor="ctr">
                    <a:lnL>
                      <a:noFill/>
                    </a:lnL>
                    <a:lnR>
                      <a:noFill/>
                    </a:lnR>
                    <a:lnT>
                      <a:noFill/>
                    </a:lnT>
                    <a:lnB>
                      <a:noFill/>
                    </a:lnB>
                  </a:tcPr>
                </a:tc>
                <a:tc>
                  <a:txBody>
                    <a:bodyPr/>
                    <a:lstStyle/>
                    <a:p>
                      <a:r>
                        <a:rPr lang="en-US" sz="1400" dirty="0">
                          <a:hlinkClick r:id="rId3" tooltip="Private network"/>
                        </a:rPr>
                        <a:t>Private network</a:t>
                      </a:r>
                      <a:endParaRPr lang="en-US" sz="1400" dirty="0"/>
                    </a:p>
                  </a:txBody>
                  <a:tcPr marL="46659" marR="46659" marT="23330" marB="23330" anchor="ctr">
                    <a:lnL>
                      <a:noFill/>
                    </a:lnL>
                    <a:lnR>
                      <a:noFill/>
                    </a:lnR>
                    <a:lnT>
                      <a:noFill/>
                    </a:lnT>
                    <a:lnB>
                      <a:noFill/>
                    </a:lnB>
                  </a:tcPr>
                </a:tc>
              </a:tr>
              <a:tr h="213674">
                <a:tc>
                  <a:txBody>
                    <a:bodyPr/>
                    <a:lstStyle/>
                    <a:p>
                      <a:r>
                        <a:rPr lang="en-US" sz="1400" dirty="0" smtClean="0"/>
                        <a:t>127.0.0.1/8</a:t>
                      </a:r>
                      <a:endParaRPr lang="en-US" sz="1400" dirty="0"/>
                    </a:p>
                  </a:txBody>
                  <a:tcPr marL="46659" marR="46659" marT="23330" marB="23330" anchor="ctr">
                    <a:lnL>
                      <a:noFill/>
                    </a:lnL>
                    <a:lnR>
                      <a:noFill/>
                    </a:lnR>
                    <a:lnT>
                      <a:noFill/>
                    </a:lnT>
                    <a:lnB>
                      <a:noFill/>
                    </a:lnB>
                  </a:tcPr>
                </a:tc>
                <a:tc>
                  <a:txBody>
                    <a:bodyPr/>
                    <a:lstStyle/>
                    <a:p>
                      <a:r>
                        <a:rPr lang="en-US" sz="1400">
                          <a:hlinkClick r:id="rId4" tooltip="Localhost"/>
                        </a:rPr>
                        <a:t>Loopback</a:t>
                      </a:r>
                      <a:endParaRPr lang="en-US" sz="1400"/>
                    </a:p>
                  </a:txBody>
                  <a:tcPr marL="46659" marR="46659" marT="23330" marB="23330" anchor="ctr">
                    <a:lnL>
                      <a:noFill/>
                    </a:lnL>
                    <a:lnR>
                      <a:noFill/>
                    </a:lnR>
                    <a:lnT>
                      <a:noFill/>
                    </a:lnT>
                    <a:lnB>
                      <a:noFill/>
                    </a:lnB>
                  </a:tcPr>
                </a:tc>
              </a:tr>
              <a:tr h="213674">
                <a:tc>
                  <a:txBody>
                    <a:bodyPr/>
                    <a:lstStyle/>
                    <a:p>
                      <a:r>
                        <a:rPr lang="en-US" sz="1400"/>
                        <a:t>169.254.0.0/16</a:t>
                      </a:r>
                    </a:p>
                  </a:txBody>
                  <a:tcPr marL="46659" marR="46659" marT="23330" marB="23330" anchor="ctr">
                    <a:lnL>
                      <a:noFill/>
                    </a:lnL>
                    <a:lnR>
                      <a:noFill/>
                    </a:lnR>
                    <a:lnT>
                      <a:noFill/>
                    </a:lnT>
                    <a:lnB>
                      <a:noFill/>
                    </a:lnB>
                  </a:tcPr>
                </a:tc>
                <a:tc>
                  <a:txBody>
                    <a:bodyPr/>
                    <a:lstStyle/>
                    <a:p>
                      <a:r>
                        <a:rPr lang="en-US" sz="1400">
                          <a:hlinkClick r:id="rId5" tooltip="Zeroconf"/>
                        </a:rPr>
                        <a:t>Link-Local</a:t>
                      </a:r>
                      <a:endParaRPr lang="en-US" sz="1400"/>
                    </a:p>
                  </a:txBody>
                  <a:tcPr marL="46659" marR="46659" marT="23330" marB="23330" anchor="ctr">
                    <a:lnL>
                      <a:noFill/>
                    </a:lnL>
                    <a:lnR>
                      <a:noFill/>
                    </a:lnR>
                    <a:lnT>
                      <a:noFill/>
                    </a:lnT>
                    <a:lnB>
                      <a:noFill/>
                    </a:lnB>
                  </a:tcPr>
                </a:tc>
              </a:tr>
              <a:tr h="213674">
                <a:tc>
                  <a:txBody>
                    <a:bodyPr/>
                    <a:lstStyle/>
                    <a:p>
                      <a:r>
                        <a:rPr lang="en-US" sz="1400"/>
                        <a:t>172.16.0.0/12</a:t>
                      </a:r>
                    </a:p>
                  </a:txBody>
                  <a:tcPr marL="46659" marR="46659" marT="23330" marB="23330" anchor="ctr">
                    <a:lnL>
                      <a:noFill/>
                    </a:lnL>
                    <a:lnR>
                      <a:noFill/>
                    </a:lnR>
                    <a:lnT>
                      <a:noFill/>
                    </a:lnT>
                    <a:lnB>
                      <a:noFill/>
                    </a:lnB>
                  </a:tcPr>
                </a:tc>
                <a:tc>
                  <a:txBody>
                    <a:bodyPr/>
                    <a:lstStyle/>
                    <a:p>
                      <a:r>
                        <a:rPr lang="en-US" sz="1400">
                          <a:hlinkClick r:id="rId3" tooltip="Private network"/>
                        </a:rPr>
                        <a:t>Private network</a:t>
                      </a:r>
                      <a:endParaRPr lang="en-US" sz="1400"/>
                    </a:p>
                  </a:txBody>
                  <a:tcPr marL="46659" marR="46659" marT="23330" marB="23330" anchor="ctr">
                    <a:lnL>
                      <a:noFill/>
                    </a:lnL>
                    <a:lnR>
                      <a:noFill/>
                    </a:lnR>
                    <a:lnT>
                      <a:noFill/>
                    </a:lnT>
                    <a:lnB>
                      <a:noFill/>
                    </a:lnB>
                  </a:tcPr>
                </a:tc>
              </a:tr>
              <a:tr h="213674">
                <a:tc>
                  <a:txBody>
                    <a:bodyPr/>
                    <a:lstStyle/>
                    <a:p>
                      <a:r>
                        <a:rPr lang="en-US" sz="1400"/>
                        <a:t>192.0.0.0/24</a:t>
                      </a:r>
                    </a:p>
                  </a:txBody>
                  <a:tcPr marL="46659" marR="46659" marT="23330" marB="23330" anchor="ctr">
                    <a:lnL>
                      <a:noFill/>
                    </a:lnL>
                    <a:lnR>
                      <a:noFill/>
                    </a:lnR>
                    <a:lnT>
                      <a:noFill/>
                    </a:lnT>
                    <a:lnB>
                      <a:noFill/>
                    </a:lnB>
                  </a:tcPr>
                </a:tc>
                <a:tc>
                  <a:txBody>
                    <a:bodyPr/>
                    <a:lstStyle/>
                    <a:p>
                      <a:r>
                        <a:rPr lang="en-US" sz="1400"/>
                        <a:t>Reserved (IANA)</a:t>
                      </a:r>
                    </a:p>
                  </a:txBody>
                  <a:tcPr marL="46659" marR="46659" marT="23330" marB="23330" anchor="ctr">
                    <a:lnL>
                      <a:noFill/>
                    </a:lnL>
                    <a:lnR>
                      <a:noFill/>
                    </a:lnR>
                    <a:lnT>
                      <a:noFill/>
                    </a:lnT>
                    <a:lnB>
                      <a:noFill/>
                    </a:lnB>
                  </a:tcPr>
                </a:tc>
              </a:tr>
              <a:tr h="534185">
                <a:tc>
                  <a:txBody>
                    <a:bodyPr/>
                    <a:lstStyle/>
                    <a:p>
                      <a:r>
                        <a:rPr lang="en-US" sz="1400"/>
                        <a:t>192.0.2.0/24</a:t>
                      </a:r>
                    </a:p>
                  </a:txBody>
                  <a:tcPr marL="46659" marR="46659" marT="23330" marB="23330" anchor="ctr">
                    <a:lnL>
                      <a:noFill/>
                    </a:lnL>
                    <a:lnR>
                      <a:noFill/>
                    </a:lnR>
                    <a:lnT>
                      <a:noFill/>
                    </a:lnT>
                    <a:lnB>
                      <a:noFill/>
                    </a:lnB>
                  </a:tcPr>
                </a:tc>
                <a:tc>
                  <a:txBody>
                    <a:bodyPr/>
                    <a:lstStyle/>
                    <a:p>
                      <a:r>
                        <a:rPr lang="en-US" sz="1400"/>
                        <a:t>TEST-NET-1, Documentation and example code</a:t>
                      </a:r>
                    </a:p>
                  </a:txBody>
                  <a:tcPr marL="46659" marR="46659" marT="23330" marB="23330" anchor="ctr">
                    <a:lnL>
                      <a:noFill/>
                    </a:lnL>
                    <a:lnR>
                      <a:noFill/>
                    </a:lnR>
                    <a:lnT>
                      <a:noFill/>
                    </a:lnT>
                    <a:lnB>
                      <a:noFill/>
                    </a:lnB>
                  </a:tcPr>
                </a:tc>
              </a:tr>
              <a:tr h="213674">
                <a:tc>
                  <a:txBody>
                    <a:bodyPr/>
                    <a:lstStyle/>
                    <a:p>
                      <a:r>
                        <a:rPr lang="en-US" sz="1400"/>
                        <a:t>192.88.99.0/24</a:t>
                      </a:r>
                    </a:p>
                  </a:txBody>
                  <a:tcPr marL="46659" marR="46659" marT="23330" marB="23330" anchor="ctr">
                    <a:lnL>
                      <a:noFill/>
                    </a:lnL>
                    <a:lnR>
                      <a:noFill/>
                    </a:lnR>
                    <a:lnT>
                      <a:noFill/>
                    </a:lnT>
                    <a:lnB>
                      <a:noFill/>
                    </a:lnB>
                  </a:tcPr>
                </a:tc>
                <a:tc>
                  <a:txBody>
                    <a:bodyPr/>
                    <a:lstStyle/>
                    <a:p>
                      <a:r>
                        <a:rPr lang="en-US" sz="1400">
                          <a:hlinkClick r:id="rId6" tooltip="IPv6"/>
                        </a:rPr>
                        <a:t>IPv6</a:t>
                      </a:r>
                      <a:r>
                        <a:rPr lang="en-US" sz="1400"/>
                        <a:t> to IPv4 relay</a:t>
                      </a:r>
                    </a:p>
                  </a:txBody>
                  <a:tcPr marL="46659" marR="46659" marT="23330" marB="23330" anchor="ctr">
                    <a:lnL>
                      <a:noFill/>
                    </a:lnL>
                    <a:lnR>
                      <a:noFill/>
                    </a:lnR>
                    <a:lnT>
                      <a:noFill/>
                    </a:lnT>
                    <a:lnB>
                      <a:noFill/>
                    </a:lnB>
                  </a:tcPr>
                </a:tc>
              </a:tr>
              <a:tr h="213674">
                <a:tc>
                  <a:txBody>
                    <a:bodyPr/>
                    <a:lstStyle/>
                    <a:p>
                      <a:r>
                        <a:rPr lang="en-US" sz="1400"/>
                        <a:t>192.168.0.0/16</a:t>
                      </a:r>
                    </a:p>
                  </a:txBody>
                  <a:tcPr marL="46659" marR="46659" marT="23330" marB="23330" anchor="ctr">
                    <a:lnL>
                      <a:noFill/>
                    </a:lnL>
                    <a:lnR>
                      <a:noFill/>
                    </a:lnR>
                    <a:lnT>
                      <a:noFill/>
                    </a:lnT>
                    <a:lnB>
                      <a:noFill/>
                    </a:lnB>
                  </a:tcPr>
                </a:tc>
                <a:tc>
                  <a:txBody>
                    <a:bodyPr/>
                    <a:lstStyle/>
                    <a:p>
                      <a:r>
                        <a:rPr lang="en-US" sz="1400" dirty="0">
                          <a:hlinkClick r:id="rId3" tooltip="Private network"/>
                        </a:rPr>
                        <a:t>Private network</a:t>
                      </a:r>
                      <a:endParaRPr lang="en-US" sz="1400" dirty="0"/>
                    </a:p>
                  </a:txBody>
                  <a:tcPr marL="46659" marR="46659" marT="23330" marB="23330" anchor="ctr">
                    <a:lnL>
                      <a:noFill/>
                    </a:lnL>
                    <a:lnR>
                      <a:noFill/>
                    </a:lnR>
                    <a:lnT>
                      <a:noFill/>
                    </a:lnT>
                    <a:lnB>
                      <a:noFill/>
                    </a:lnB>
                  </a:tcPr>
                </a:tc>
              </a:tr>
              <a:tr h="373930">
                <a:tc>
                  <a:txBody>
                    <a:bodyPr/>
                    <a:lstStyle/>
                    <a:p>
                      <a:r>
                        <a:rPr lang="en-US" sz="1400"/>
                        <a:t>198.18.0.0/15</a:t>
                      </a:r>
                    </a:p>
                  </a:txBody>
                  <a:tcPr marL="46659" marR="46659" marT="23330" marB="23330" anchor="ctr">
                    <a:lnL>
                      <a:noFill/>
                    </a:lnL>
                    <a:lnR>
                      <a:noFill/>
                    </a:lnR>
                    <a:lnT>
                      <a:noFill/>
                    </a:lnT>
                    <a:lnB>
                      <a:noFill/>
                    </a:lnB>
                  </a:tcPr>
                </a:tc>
                <a:tc>
                  <a:txBody>
                    <a:bodyPr/>
                    <a:lstStyle/>
                    <a:p>
                      <a:r>
                        <a:rPr lang="en-US" sz="1400"/>
                        <a:t>Network benchmark tests</a:t>
                      </a:r>
                    </a:p>
                  </a:txBody>
                  <a:tcPr marL="46659" marR="46659" marT="23330" marB="23330" anchor="ctr">
                    <a:lnL>
                      <a:noFill/>
                    </a:lnL>
                    <a:lnR>
                      <a:noFill/>
                    </a:lnR>
                    <a:lnT>
                      <a:noFill/>
                    </a:lnT>
                    <a:lnB>
                      <a:noFill/>
                    </a:lnB>
                  </a:tcPr>
                </a:tc>
              </a:tr>
              <a:tr h="534185">
                <a:tc>
                  <a:txBody>
                    <a:bodyPr/>
                    <a:lstStyle/>
                    <a:p>
                      <a:r>
                        <a:rPr lang="en-US" sz="1400"/>
                        <a:t>198.51.100.0/24</a:t>
                      </a:r>
                    </a:p>
                  </a:txBody>
                  <a:tcPr marL="46659" marR="46659" marT="23330" marB="23330" anchor="ctr">
                    <a:lnL>
                      <a:noFill/>
                    </a:lnL>
                    <a:lnR>
                      <a:noFill/>
                    </a:lnR>
                    <a:lnT>
                      <a:noFill/>
                    </a:lnT>
                    <a:lnB>
                      <a:noFill/>
                    </a:lnB>
                  </a:tcPr>
                </a:tc>
                <a:tc>
                  <a:txBody>
                    <a:bodyPr/>
                    <a:lstStyle/>
                    <a:p>
                      <a:r>
                        <a:rPr lang="en-US" sz="1400"/>
                        <a:t>TEST-NET-2, Documentation and examples</a:t>
                      </a:r>
                    </a:p>
                  </a:txBody>
                  <a:tcPr marL="46659" marR="46659" marT="23330" marB="23330" anchor="ctr">
                    <a:lnL>
                      <a:noFill/>
                    </a:lnL>
                    <a:lnR>
                      <a:noFill/>
                    </a:lnR>
                    <a:lnT>
                      <a:noFill/>
                    </a:lnT>
                    <a:lnB>
                      <a:noFill/>
                    </a:lnB>
                  </a:tcPr>
                </a:tc>
              </a:tr>
              <a:tr h="534185">
                <a:tc>
                  <a:txBody>
                    <a:bodyPr/>
                    <a:lstStyle/>
                    <a:p>
                      <a:r>
                        <a:rPr lang="en-US" sz="1400"/>
                        <a:t>203.0.113.0/24</a:t>
                      </a:r>
                    </a:p>
                  </a:txBody>
                  <a:tcPr marL="46659" marR="46659" marT="23330" marB="23330" anchor="ctr">
                    <a:lnL>
                      <a:noFill/>
                    </a:lnL>
                    <a:lnR>
                      <a:noFill/>
                    </a:lnR>
                    <a:lnT>
                      <a:noFill/>
                    </a:lnT>
                    <a:lnB>
                      <a:noFill/>
                    </a:lnB>
                  </a:tcPr>
                </a:tc>
                <a:tc>
                  <a:txBody>
                    <a:bodyPr/>
                    <a:lstStyle/>
                    <a:p>
                      <a:r>
                        <a:rPr lang="en-US" sz="1400"/>
                        <a:t>TEST-NET-3, Documentation and examples</a:t>
                      </a:r>
                    </a:p>
                  </a:txBody>
                  <a:tcPr marL="46659" marR="46659" marT="23330" marB="23330" anchor="ctr">
                    <a:lnL>
                      <a:noFill/>
                    </a:lnL>
                    <a:lnR>
                      <a:noFill/>
                    </a:lnR>
                    <a:lnT>
                      <a:noFill/>
                    </a:lnT>
                    <a:lnB>
                      <a:noFill/>
                    </a:lnB>
                  </a:tcPr>
                </a:tc>
              </a:tr>
              <a:tr h="373930">
                <a:tc>
                  <a:txBody>
                    <a:bodyPr/>
                    <a:lstStyle/>
                    <a:p>
                      <a:r>
                        <a:rPr lang="en-US" sz="1400"/>
                        <a:t>224.0.0.0/4</a:t>
                      </a:r>
                    </a:p>
                  </a:txBody>
                  <a:tcPr marL="46659" marR="46659" marT="23330" marB="23330" anchor="ctr">
                    <a:lnL>
                      <a:noFill/>
                    </a:lnL>
                    <a:lnR>
                      <a:noFill/>
                    </a:lnR>
                    <a:lnT>
                      <a:noFill/>
                    </a:lnT>
                    <a:lnB>
                      <a:noFill/>
                    </a:lnB>
                  </a:tcPr>
                </a:tc>
                <a:tc>
                  <a:txBody>
                    <a:bodyPr/>
                    <a:lstStyle/>
                    <a:p>
                      <a:r>
                        <a:rPr lang="en-US" sz="1400">
                          <a:hlinkClick r:id="rId7" tooltip="Multicast"/>
                        </a:rPr>
                        <a:t>Multicasts</a:t>
                      </a:r>
                      <a:r>
                        <a:rPr lang="en-US" sz="1400"/>
                        <a:t> (former Class D network)</a:t>
                      </a:r>
                    </a:p>
                  </a:txBody>
                  <a:tcPr marL="46659" marR="46659" marT="23330" marB="23330" anchor="ctr">
                    <a:lnL>
                      <a:noFill/>
                    </a:lnL>
                    <a:lnR>
                      <a:noFill/>
                    </a:lnR>
                    <a:lnT>
                      <a:noFill/>
                    </a:lnT>
                    <a:lnB>
                      <a:noFill/>
                    </a:lnB>
                  </a:tcPr>
                </a:tc>
              </a:tr>
              <a:tr h="373930">
                <a:tc>
                  <a:txBody>
                    <a:bodyPr/>
                    <a:lstStyle/>
                    <a:p>
                      <a:r>
                        <a:rPr lang="en-US" sz="1400"/>
                        <a:t>240.0.0.0/4</a:t>
                      </a:r>
                    </a:p>
                  </a:txBody>
                  <a:tcPr marL="46659" marR="46659" marT="23330" marB="23330" anchor="ctr">
                    <a:lnL>
                      <a:noFill/>
                    </a:lnL>
                    <a:lnR>
                      <a:noFill/>
                    </a:lnR>
                    <a:lnT>
                      <a:noFill/>
                    </a:lnT>
                    <a:lnB>
                      <a:noFill/>
                    </a:lnB>
                  </a:tcPr>
                </a:tc>
                <a:tc>
                  <a:txBody>
                    <a:bodyPr/>
                    <a:lstStyle/>
                    <a:p>
                      <a:r>
                        <a:rPr lang="en-US" sz="1400"/>
                        <a:t>Reserved (former Class E network)</a:t>
                      </a:r>
                    </a:p>
                  </a:txBody>
                  <a:tcPr marL="46659" marR="46659" marT="23330" marB="23330" anchor="ctr">
                    <a:lnL>
                      <a:noFill/>
                    </a:lnL>
                    <a:lnR>
                      <a:noFill/>
                    </a:lnR>
                    <a:lnT>
                      <a:noFill/>
                    </a:lnT>
                    <a:lnB>
                      <a:noFill/>
                    </a:lnB>
                  </a:tcPr>
                </a:tc>
              </a:tr>
              <a:tr h="213674">
                <a:tc>
                  <a:txBody>
                    <a:bodyPr/>
                    <a:lstStyle/>
                    <a:p>
                      <a:r>
                        <a:rPr lang="en-US" sz="1400"/>
                        <a:t>255.255.255.255</a:t>
                      </a:r>
                    </a:p>
                  </a:txBody>
                  <a:tcPr marL="46659" marR="46659" marT="23330" marB="23330" anchor="ctr">
                    <a:lnL>
                      <a:noFill/>
                    </a:lnL>
                    <a:lnR>
                      <a:noFill/>
                    </a:lnR>
                    <a:lnT>
                      <a:noFill/>
                    </a:lnT>
                    <a:lnB>
                      <a:noFill/>
                    </a:lnB>
                  </a:tcPr>
                </a:tc>
                <a:tc>
                  <a:txBody>
                    <a:bodyPr/>
                    <a:lstStyle/>
                    <a:p>
                      <a:r>
                        <a:rPr lang="en-US" sz="1400" dirty="0"/>
                        <a:t>Broadcast</a:t>
                      </a:r>
                    </a:p>
                  </a:txBody>
                  <a:tcPr marL="46659" marR="46659" marT="23330" marB="23330" anchor="ctr">
                    <a:lnL>
                      <a:noFill/>
                    </a:lnL>
                    <a:lnR>
                      <a:noFill/>
                    </a:lnR>
                    <a:lnT>
                      <a:noFill/>
                    </a:lnT>
                    <a:lnB>
                      <a:noFill/>
                    </a:lnB>
                  </a:tcPr>
                </a:tc>
              </a:tr>
            </a:tbl>
          </a:graphicData>
        </a:graphic>
      </p:graphicFrame>
      <p:sp>
        <p:nvSpPr>
          <p:cNvPr id="3" name="Title 2"/>
          <p:cNvSpPr>
            <a:spLocks noGrp="1"/>
          </p:cNvSpPr>
          <p:nvPr>
            <p:ph type="title"/>
          </p:nvPr>
        </p:nvSpPr>
        <p:spPr/>
        <p:txBody>
          <a:bodyPr>
            <a:normAutofit fontScale="90000"/>
          </a:bodyPr>
          <a:lstStyle/>
          <a:p>
            <a:r>
              <a:rPr lang="en-US" dirty="0" smtClean="0"/>
              <a:t>Private or Reserved IP’s in detail…</a:t>
            </a:r>
            <a:endParaRPr lang="en-US" dirty="0"/>
          </a:p>
        </p:txBody>
      </p:sp>
    </p:spTree>
    <p:extLst>
      <p:ext uri="{BB962C8B-B14F-4D97-AF65-F5344CB8AC3E}">
        <p14:creationId xmlns="" xmlns:p14="http://schemas.microsoft.com/office/powerpoint/2010/main" val="42670408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Subnet Masks and Classes…</a:t>
            </a:r>
            <a:endParaRPr lang="en-US" dirty="0"/>
          </a:p>
        </p:txBody>
      </p:sp>
      <p:pic>
        <p:nvPicPr>
          <p:cNvPr id="3075"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743200" y="1080655"/>
            <a:ext cx="3810001" cy="508000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9611505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CPU (Central Processing Unit)</a:t>
            </a:r>
            <a:endParaRPr lang="en-US" dirty="0"/>
          </a:p>
        </p:txBody>
      </p:sp>
      <p:sp>
        <p:nvSpPr>
          <p:cNvPr id="5" name="Content Placeholder 4"/>
          <p:cNvSpPr>
            <a:spLocks noGrp="1"/>
          </p:cNvSpPr>
          <p:nvPr>
            <p:ph idx="1"/>
          </p:nvPr>
        </p:nvSpPr>
        <p:spPr/>
        <p:txBody>
          <a:bodyPr/>
          <a:lstStyle/>
          <a:p>
            <a:r>
              <a:rPr lang="en-US" dirty="0" smtClean="0"/>
              <a:t>CPU is used to process any requests that are created by an Operating System.</a:t>
            </a:r>
            <a:endParaRPr lang="en-US" dirty="0"/>
          </a:p>
        </p:txBody>
      </p:sp>
      <p:pic>
        <p:nvPicPr>
          <p:cNvPr id="205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366963" y="2362200"/>
            <a:ext cx="4410075" cy="3648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2711771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Static IP’s are IP address which are manually configured by a user or administrator on a Server or Workstation.</a:t>
            </a:r>
          </a:p>
          <a:p>
            <a:r>
              <a:rPr lang="en-US" dirty="0" smtClean="0"/>
              <a:t>Dynamic IP address are automatically generated by a service called DHCP. A DHCP server in your private network assigns a IP address.</a:t>
            </a:r>
          </a:p>
          <a:p>
            <a:r>
              <a:rPr lang="en-US" dirty="0" smtClean="0"/>
              <a:t>In most corporation’s if not all Servers are assigned a Static IP address and Workstations are assigned a Dynamic IP address.</a:t>
            </a:r>
          </a:p>
        </p:txBody>
      </p:sp>
      <p:sp>
        <p:nvSpPr>
          <p:cNvPr id="3" name="Title 2"/>
          <p:cNvSpPr>
            <a:spLocks noGrp="1"/>
          </p:cNvSpPr>
          <p:nvPr>
            <p:ph type="title"/>
          </p:nvPr>
        </p:nvSpPr>
        <p:spPr/>
        <p:txBody>
          <a:bodyPr/>
          <a:lstStyle/>
          <a:p>
            <a:pPr algn="ctr"/>
            <a:r>
              <a:rPr lang="en-US" dirty="0" smtClean="0"/>
              <a:t>Static vs Dynamic IP Address</a:t>
            </a:r>
            <a:endParaRPr lang="en-US" dirty="0"/>
          </a:p>
        </p:txBody>
      </p:sp>
    </p:spTree>
    <p:extLst>
      <p:ext uri="{BB962C8B-B14F-4D97-AF65-F5344CB8AC3E}">
        <p14:creationId xmlns="" xmlns:p14="http://schemas.microsoft.com/office/powerpoint/2010/main" val="4672660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Hosts on the </a:t>
            </a:r>
            <a:r>
              <a:rPr lang="en-US" dirty="0">
                <a:hlinkClick r:id="rId3" tooltip="Internet"/>
              </a:rPr>
              <a:t>Internet</a:t>
            </a:r>
            <a:r>
              <a:rPr lang="en-US" dirty="0"/>
              <a:t> are usually known not by IP addresses, but by names (e.g., </a:t>
            </a:r>
            <a:r>
              <a:rPr lang="en-US" dirty="0" smtClean="0">
                <a:hlinkClick r:id="rId4"/>
              </a:rPr>
              <a:t>www.google.com</a:t>
            </a:r>
            <a:r>
              <a:rPr lang="en-US" dirty="0" smtClean="0"/>
              <a:t>, </a:t>
            </a:r>
            <a:r>
              <a:rPr lang="en-US" dirty="0" smtClean="0">
                <a:hlinkClick r:id="rId5"/>
              </a:rPr>
              <a:t>www.yahoo.com</a:t>
            </a:r>
            <a:r>
              <a:rPr lang="en-US" dirty="0" smtClean="0"/>
              <a:t>)</a:t>
            </a:r>
          </a:p>
          <a:p>
            <a:r>
              <a:rPr lang="en-US" dirty="0" smtClean="0"/>
              <a:t>When you type in </a:t>
            </a:r>
            <a:r>
              <a:rPr lang="en-US" dirty="0" smtClean="0">
                <a:hlinkClick r:id="rId4"/>
              </a:rPr>
              <a:t>www.google.com</a:t>
            </a:r>
            <a:r>
              <a:rPr lang="en-US" dirty="0" smtClean="0"/>
              <a:t> in your browser, the address is then translated to a IP address with the help of a DNS (Domain Name System).</a:t>
            </a:r>
          </a:p>
          <a:p>
            <a:r>
              <a:rPr lang="en-US" dirty="0" smtClean="0"/>
              <a:t>The easiest example of a DNS is like your phone book. Every number in the phone book has a name.</a:t>
            </a:r>
            <a:endParaRPr lang="en-US" dirty="0"/>
          </a:p>
        </p:txBody>
      </p:sp>
      <p:sp>
        <p:nvSpPr>
          <p:cNvPr id="3" name="Title 2"/>
          <p:cNvSpPr>
            <a:spLocks noGrp="1"/>
          </p:cNvSpPr>
          <p:nvPr>
            <p:ph type="title"/>
          </p:nvPr>
        </p:nvSpPr>
        <p:spPr/>
        <p:txBody>
          <a:bodyPr/>
          <a:lstStyle/>
          <a:p>
            <a:r>
              <a:rPr lang="en-US" dirty="0" smtClean="0"/>
              <a:t>Address Resolution…</a:t>
            </a:r>
            <a:endParaRPr lang="en-US" dirty="0"/>
          </a:p>
        </p:txBody>
      </p:sp>
    </p:spTree>
    <p:extLst>
      <p:ext uri="{BB962C8B-B14F-4D97-AF65-F5344CB8AC3E}">
        <p14:creationId xmlns="" xmlns:p14="http://schemas.microsoft.com/office/powerpoint/2010/main" val="28509066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advantage of DNS server is that it makes it nearly impossible to remember IP address for each website that you visit.</a:t>
            </a:r>
          </a:p>
          <a:p>
            <a:r>
              <a:rPr lang="en-US" dirty="0"/>
              <a:t>For example a daily website that every visits such as www.google.com is translated to 72.14.204.103. So you can either enter www.google.com </a:t>
            </a:r>
            <a:r>
              <a:rPr lang="en-US" dirty="0" smtClean="0"/>
              <a:t>or 72.14.204.103 </a:t>
            </a:r>
            <a:r>
              <a:rPr lang="en-US" dirty="0"/>
              <a:t>every time you want to visit Google.</a:t>
            </a:r>
          </a:p>
          <a:p>
            <a:endParaRPr lang="en-US" dirty="0"/>
          </a:p>
        </p:txBody>
      </p:sp>
      <p:sp>
        <p:nvSpPr>
          <p:cNvPr id="3" name="Title 2"/>
          <p:cNvSpPr>
            <a:spLocks noGrp="1"/>
          </p:cNvSpPr>
          <p:nvPr>
            <p:ph type="title"/>
          </p:nvPr>
        </p:nvSpPr>
        <p:spPr/>
        <p:txBody>
          <a:bodyPr/>
          <a:lstStyle/>
          <a:p>
            <a:r>
              <a:rPr lang="en-US" dirty="0" smtClean="0"/>
              <a:t>DNS Server advantages…</a:t>
            </a:r>
            <a:endParaRPr lang="en-US" dirty="0"/>
          </a:p>
        </p:txBody>
      </p:sp>
    </p:spTree>
    <p:extLst>
      <p:ext uri="{BB962C8B-B14F-4D97-AF65-F5344CB8AC3E}">
        <p14:creationId xmlns="" xmlns:p14="http://schemas.microsoft.com/office/powerpoint/2010/main" val="2274831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400" u="sng" dirty="0" smtClean="0"/>
              <a:t>DHCP (Dynamic Host Configuration Protocol) Server: </a:t>
            </a:r>
            <a:r>
              <a:rPr lang="en-US" sz="2400" dirty="0" smtClean="0"/>
              <a:t>DHCP Server’s are used for automatic network configuration (IP address, Gateway, DNS) on a client (Workstations or Laptops). It </a:t>
            </a:r>
            <a:r>
              <a:rPr lang="en-US" sz="2400" dirty="0"/>
              <a:t>also provides a central database for keeping track of computers that have been connected to the </a:t>
            </a:r>
            <a:r>
              <a:rPr lang="en-US" sz="2400" dirty="0" smtClean="0"/>
              <a:t>network.</a:t>
            </a:r>
          </a:p>
          <a:p>
            <a:r>
              <a:rPr lang="en-US" sz="2400" u="sng" dirty="0" smtClean="0"/>
              <a:t>DNS (Domain Name System):</a:t>
            </a:r>
            <a:r>
              <a:rPr lang="en-US" sz="2400" dirty="0" smtClean="0"/>
              <a:t> DNS Server provides name resolution. The quickest example of DNS Server is a phone-book.</a:t>
            </a:r>
          </a:p>
          <a:p>
            <a:endParaRPr lang="en-US" dirty="0" smtClean="0"/>
          </a:p>
          <a:p>
            <a:endParaRPr lang="en-US" dirty="0"/>
          </a:p>
        </p:txBody>
      </p:sp>
      <p:sp>
        <p:nvSpPr>
          <p:cNvPr id="3" name="Title 2"/>
          <p:cNvSpPr>
            <a:spLocks noGrp="1"/>
          </p:cNvSpPr>
          <p:nvPr>
            <p:ph type="title"/>
          </p:nvPr>
        </p:nvSpPr>
        <p:spPr/>
        <p:txBody>
          <a:bodyPr>
            <a:normAutofit fontScale="90000"/>
          </a:bodyPr>
          <a:lstStyle/>
          <a:p>
            <a:r>
              <a:rPr lang="en-US" sz="3600" dirty="0" smtClean="0"/>
              <a:t>Various Type of Network Services and Protocols Part: 1</a:t>
            </a:r>
            <a:endParaRPr lang="en-US" sz="3600" dirty="0"/>
          </a:p>
        </p:txBody>
      </p:sp>
    </p:spTree>
    <p:extLst>
      <p:ext uri="{BB962C8B-B14F-4D97-AF65-F5344CB8AC3E}">
        <p14:creationId xmlns="" xmlns:p14="http://schemas.microsoft.com/office/powerpoint/2010/main" val="10402213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229600" cy="4767072"/>
          </a:xfrm>
        </p:spPr>
        <p:txBody>
          <a:bodyPr>
            <a:normAutofit lnSpcReduction="10000"/>
          </a:bodyPr>
          <a:lstStyle/>
          <a:p>
            <a:r>
              <a:rPr lang="en-US" sz="2400" u="sng" dirty="0" smtClean="0"/>
              <a:t>Gateway/Router:</a:t>
            </a:r>
            <a:r>
              <a:rPr lang="en-US" sz="2400" dirty="0" smtClean="0"/>
              <a:t> A gateway is a final point where data switches from one network to another, a Router is nothing but a service which routes traffic from one network to another. For ex: When you access </a:t>
            </a:r>
            <a:r>
              <a:rPr lang="en-US" sz="2400" dirty="0" smtClean="0">
                <a:hlinkClick r:id="rId2"/>
              </a:rPr>
              <a:t>www.google.com</a:t>
            </a:r>
            <a:r>
              <a:rPr lang="en-US" sz="2400" dirty="0" smtClean="0"/>
              <a:t> , your Linksys gateway/router is the final point before your workstation hits Google’s servers. Also when you access </a:t>
            </a:r>
            <a:r>
              <a:rPr lang="en-US" sz="2400" dirty="0" smtClean="0">
                <a:hlinkClick r:id="rId2"/>
              </a:rPr>
              <a:t>www.google.com</a:t>
            </a:r>
            <a:r>
              <a:rPr lang="en-US" sz="2400" dirty="0" smtClean="0"/>
              <a:t> , your Linksys gateway/router is also routing traffic from LAN </a:t>
            </a:r>
            <a:r>
              <a:rPr lang="en-US" sz="2400" dirty="0" smtClean="0">
                <a:sym typeface="Wingdings" pitchFamily="2" charset="2"/>
              </a:rPr>
              <a:t> WAN  LAN.</a:t>
            </a:r>
            <a:endParaRPr lang="en-US" u="sng" dirty="0" smtClean="0">
              <a:sym typeface="Wingdings" pitchFamily="2" charset="2"/>
            </a:endParaRPr>
          </a:p>
          <a:p>
            <a:r>
              <a:rPr lang="en-US" sz="2400" u="sng" dirty="0" smtClean="0">
                <a:sym typeface="Wingdings" pitchFamily="2" charset="2"/>
              </a:rPr>
              <a:t>Print Server:</a:t>
            </a:r>
            <a:r>
              <a:rPr lang="en-US" sz="2400" dirty="0" smtClean="0">
                <a:sym typeface="Wingdings" pitchFamily="2" charset="2"/>
              </a:rPr>
              <a:t> A print server manages a Print Queue to various printers in the network, A print server also controls the priority (for ex: first come first print basis) to printers.</a:t>
            </a:r>
            <a:endParaRPr lang="en-US" sz="2400" dirty="0" smtClean="0"/>
          </a:p>
        </p:txBody>
      </p:sp>
      <p:sp>
        <p:nvSpPr>
          <p:cNvPr id="3" name="Title 2"/>
          <p:cNvSpPr>
            <a:spLocks noGrp="1"/>
          </p:cNvSpPr>
          <p:nvPr>
            <p:ph type="title"/>
          </p:nvPr>
        </p:nvSpPr>
        <p:spPr/>
        <p:txBody>
          <a:bodyPr>
            <a:noAutofit/>
          </a:bodyPr>
          <a:lstStyle/>
          <a:p>
            <a:r>
              <a:rPr lang="en-US" sz="3200" dirty="0"/>
              <a:t>Various Type of Network Services and Protocols Part: </a:t>
            </a:r>
            <a:r>
              <a:rPr lang="en-US" sz="3200" dirty="0" smtClean="0"/>
              <a:t>2</a:t>
            </a:r>
            <a:endParaRPr lang="en-US" sz="3200" dirty="0"/>
          </a:p>
        </p:txBody>
      </p:sp>
    </p:spTree>
    <p:extLst>
      <p:ext uri="{BB962C8B-B14F-4D97-AF65-F5344CB8AC3E}">
        <p14:creationId xmlns="" xmlns:p14="http://schemas.microsoft.com/office/powerpoint/2010/main" val="21954882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229600" cy="4690872"/>
          </a:xfrm>
        </p:spPr>
        <p:txBody>
          <a:bodyPr>
            <a:normAutofit fontScale="92500" lnSpcReduction="20000"/>
          </a:bodyPr>
          <a:lstStyle/>
          <a:p>
            <a:r>
              <a:rPr lang="en-US" sz="2600" u="sng" dirty="0"/>
              <a:t>File </a:t>
            </a:r>
            <a:r>
              <a:rPr lang="en-US" sz="2600" u="sng" dirty="0" smtClean="0"/>
              <a:t>Server:</a:t>
            </a:r>
            <a:r>
              <a:rPr lang="en-US" sz="2600" dirty="0" smtClean="0"/>
              <a:t> A File Server is a common location where you would save things like Documents, System Images or Software.</a:t>
            </a:r>
            <a:endParaRPr lang="en-US" sz="2600" dirty="0"/>
          </a:p>
          <a:p>
            <a:r>
              <a:rPr lang="en-US" sz="2600" u="sng" dirty="0"/>
              <a:t>FTP </a:t>
            </a:r>
            <a:r>
              <a:rPr lang="en-US" sz="2600" u="sng" dirty="0" smtClean="0"/>
              <a:t>Server:</a:t>
            </a:r>
            <a:r>
              <a:rPr lang="en-US" sz="2600" dirty="0" smtClean="0"/>
              <a:t> A FTP Server is a service that can be enabled on a server which a client or user can use to upload files in to that server.</a:t>
            </a:r>
            <a:endParaRPr lang="en-US" sz="2600" dirty="0"/>
          </a:p>
          <a:p>
            <a:r>
              <a:rPr lang="en-US" sz="2600" u="sng" dirty="0" smtClean="0"/>
              <a:t>Web Server:</a:t>
            </a:r>
            <a:r>
              <a:rPr lang="en-US" sz="2600" dirty="0" smtClean="0"/>
              <a:t> A Web Server is a service that runs on a server which can be used to host your own websites.</a:t>
            </a:r>
            <a:endParaRPr lang="en-US" sz="2600" u="sng" dirty="0" smtClean="0"/>
          </a:p>
          <a:p>
            <a:r>
              <a:rPr lang="en-US" sz="2600" u="sng" dirty="0" smtClean="0"/>
              <a:t>E-Mail </a:t>
            </a:r>
            <a:r>
              <a:rPr lang="en-US" sz="2600" u="sng" dirty="0"/>
              <a:t>Server (Exchange Server):</a:t>
            </a:r>
            <a:r>
              <a:rPr lang="en-US" sz="2600" dirty="0"/>
              <a:t> An Email Service that run’s on a Server which maintains all your E-Mail and also has additional functionality like creating mail accounts and controlling spam and various other options.</a:t>
            </a:r>
          </a:p>
          <a:p>
            <a:endParaRPr lang="en-US" sz="2400" dirty="0"/>
          </a:p>
          <a:p>
            <a:endParaRPr lang="en-US" dirty="0"/>
          </a:p>
        </p:txBody>
      </p:sp>
      <p:sp>
        <p:nvSpPr>
          <p:cNvPr id="3" name="Title 2"/>
          <p:cNvSpPr>
            <a:spLocks noGrp="1"/>
          </p:cNvSpPr>
          <p:nvPr>
            <p:ph type="title"/>
          </p:nvPr>
        </p:nvSpPr>
        <p:spPr/>
        <p:txBody>
          <a:bodyPr>
            <a:noAutofit/>
          </a:bodyPr>
          <a:lstStyle/>
          <a:p>
            <a:r>
              <a:rPr lang="en-US" sz="3200" dirty="0"/>
              <a:t>Various Type of Network Services and Protocols Part: </a:t>
            </a:r>
            <a:r>
              <a:rPr lang="en-US" sz="3200" dirty="0" smtClean="0"/>
              <a:t>3</a:t>
            </a:r>
            <a:endParaRPr lang="en-US" sz="3200" dirty="0"/>
          </a:p>
        </p:txBody>
      </p:sp>
    </p:spTree>
    <p:extLst>
      <p:ext uri="{BB962C8B-B14F-4D97-AF65-F5344CB8AC3E}">
        <p14:creationId xmlns="" xmlns:p14="http://schemas.microsoft.com/office/powerpoint/2010/main" val="304949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71600"/>
            <a:ext cx="8305800" cy="5029200"/>
          </a:xfrm>
        </p:spPr>
        <p:txBody>
          <a:bodyPr>
            <a:normAutofit lnSpcReduction="10000"/>
          </a:bodyPr>
          <a:lstStyle/>
          <a:p>
            <a:r>
              <a:rPr lang="en-US" sz="2400" u="sng" dirty="0" smtClean="0"/>
              <a:t>Active </a:t>
            </a:r>
            <a:r>
              <a:rPr lang="en-US" sz="2400" u="sng" dirty="0"/>
              <a:t>Directory or LDAP </a:t>
            </a:r>
            <a:r>
              <a:rPr lang="en-US" sz="2400" u="sng" dirty="0" smtClean="0"/>
              <a:t>Server:</a:t>
            </a:r>
            <a:r>
              <a:rPr lang="en-US" sz="2400" dirty="0" smtClean="0"/>
              <a:t> An LDAP (Lightweight Directory Access Protocol) Server is a Centralized or a Common Service that run’s on a Server which maintains all the User Information such as User Accounts for Users to login to their workstations. So when a user log’s in to a Corporate Network Workstation, the workstation authenticates the user against a LDAP Server for his credentials.</a:t>
            </a:r>
          </a:p>
          <a:p>
            <a:r>
              <a:rPr lang="en-US" sz="2400" u="sng" dirty="0" smtClean="0"/>
              <a:t>VPN Server</a:t>
            </a:r>
            <a:r>
              <a:rPr lang="en-US" sz="2400" dirty="0" smtClean="0"/>
              <a:t>: A VPN (Virtual Private Network) Server allows users from an Outside </a:t>
            </a:r>
            <a:r>
              <a:rPr lang="en-US" sz="2400" dirty="0"/>
              <a:t>N</a:t>
            </a:r>
            <a:r>
              <a:rPr lang="en-US" sz="2400" dirty="0" smtClean="0"/>
              <a:t>etwork (WAN) connect to a Inside Network (LAN). VPN allows administrator’s perform day to day tasks while working from home or remotely.</a:t>
            </a:r>
            <a:endParaRPr lang="en-US" sz="2400" u="sng" dirty="0"/>
          </a:p>
          <a:p>
            <a:endParaRPr lang="en-US" sz="2400" u="sng" dirty="0"/>
          </a:p>
        </p:txBody>
      </p:sp>
      <p:sp>
        <p:nvSpPr>
          <p:cNvPr id="3" name="Title 2"/>
          <p:cNvSpPr>
            <a:spLocks noGrp="1"/>
          </p:cNvSpPr>
          <p:nvPr>
            <p:ph type="title"/>
          </p:nvPr>
        </p:nvSpPr>
        <p:spPr/>
        <p:txBody>
          <a:bodyPr>
            <a:noAutofit/>
          </a:bodyPr>
          <a:lstStyle/>
          <a:p>
            <a:r>
              <a:rPr lang="en-US" sz="3200" dirty="0"/>
              <a:t>Various Type of Network Services and Protocols Part: </a:t>
            </a:r>
            <a:r>
              <a:rPr lang="en-US" sz="3200" dirty="0" smtClean="0"/>
              <a:t>4</a:t>
            </a:r>
            <a:endParaRPr lang="en-US" sz="3200" dirty="0"/>
          </a:p>
        </p:txBody>
      </p:sp>
    </p:spTree>
    <p:extLst>
      <p:ext uri="{BB962C8B-B14F-4D97-AF65-F5344CB8AC3E}">
        <p14:creationId xmlns="" xmlns:p14="http://schemas.microsoft.com/office/powerpoint/2010/main" val="167309885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sz="quarter"/>
          </p:nvPr>
        </p:nvSpPr>
        <p:spPr>
          <a:noFill/>
        </p:spPr>
        <p:txBody>
          <a:bodyPr/>
          <a:lstStyle/>
          <a:p>
            <a:pPr algn="ctr" eaLnBrk="1" hangingPunct="1"/>
            <a:r>
              <a:rPr lang="en-CA" altLang="ja-JP" dirty="0" smtClean="0">
                <a:ea typeface="ＭＳ Ｐゴシック" charset="-128"/>
              </a:rPr>
              <a:t>VLANs</a:t>
            </a:r>
            <a:r>
              <a:rPr lang="en-US" altLang="ja-JP" dirty="0" smtClean="0">
                <a:ea typeface="ＭＳ Ｐゴシック" charset="-128"/>
              </a:rPr>
              <a:t> </a:t>
            </a:r>
            <a:endParaRPr lang="en-US" dirty="0" smtClean="0"/>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smtClean="0"/>
              <a:t>Objectives</a:t>
            </a:r>
          </a:p>
        </p:txBody>
      </p:sp>
      <p:sp>
        <p:nvSpPr>
          <p:cNvPr id="5123" name="Rectangle 3"/>
          <p:cNvSpPr>
            <a:spLocks noGrp="1" noChangeArrowheads="1"/>
          </p:cNvSpPr>
          <p:nvPr>
            <p:ph type="body" idx="1"/>
          </p:nvPr>
        </p:nvSpPr>
        <p:spPr>
          <a:xfrm>
            <a:off x="655638" y="1392238"/>
            <a:ext cx="7940675" cy="5076825"/>
          </a:xfrm>
        </p:spPr>
        <p:txBody>
          <a:bodyPr/>
          <a:lstStyle/>
          <a:p>
            <a:pPr marL="457200" indent="-457200"/>
            <a:r>
              <a:rPr lang="en-CA" altLang="ja-JP" smtClean="0">
                <a:ea typeface="ＭＳ Ｐゴシック" charset="-128"/>
              </a:rPr>
              <a:t>Explain the role of VLANs in a converged network. </a:t>
            </a:r>
          </a:p>
          <a:p>
            <a:pPr marL="457200" indent="-457200"/>
            <a:r>
              <a:rPr lang="en-CA" altLang="ja-JP" smtClean="0">
                <a:ea typeface="ＭＳ Ｐゴシック" charset="-128"/>
              </a:rPr>
              <a:t>Explain the role of trunking VLANs in a converged network. </a:t>
            </a:r>
          </a:p>
          <a:p>
            <a:pPr marL="457200" indent="-457200"/>
            <a:r>
              <a:rPr lang="en-CA" altLang="ja-JP" smtClean="0">
                <a:ea typeface="ＭＳ Ｐゴシック" charset="-128"/>
              </a:rPr>
              <a:t>Configure VLANs on the switches in a converged network topology. </a:t>
            </a:r>
          </a:p>
          <a:p>
            <a:pPr marL="457200" indent="-457200"/>
            <a:r>
              <a:rPr lang="en-CA" altLang="ja-JP" smtClean="0">
                <a:ea typeface="ＭＳ Ｐゴシック" charset="-128"/>
              </a:rPr>
              <a:t>Troubleshoot the common software or hardware misconfigurations associated with VLANs on switches in a converged network topology. </a:t>
            </a:r>
            <a:endParaRPr lang="en-US"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fontScale="90000"/>
          </a:bodyPr>
          <a:lstStyle/>
          <a:p>
            <a:pPr eaLnBrk="1" hangingPunct="1"/>
            <a:r>
              <a:rPr lang="en-CA" altLang="ja-JP" smtClean="0">
                <a:ea typeface="ＭＳ Ｐゴシック" charset="-128"/>
              </a:rPr>
              <a:t>Explain the Role of VLANs in a Converged Network</a:t>
            </a:r>
            <a:r>
              <a:rPr lang="en-US" altLang="ja-JP" smtClean="0">
                <a:ea typeface="ＭＳ Ｐゴシック" charset="-128"/>
              </a:rPr>
              <a:t> </a:t>
            </a:r>
            <a:endParaRPr lang="en-US" smtClean="0"/>
          </a:p>
        </p:txBody>
      </p:sp>
      <p:sp>
        <p:nvSpPr>
          <p:cNvPr id="6147" name="Rectangle 3"/>
          <p:cNvSpPr>
            <a:spLocks noGrp="1" noChangeArrowheads="1"/>
          </p:cNvSpPr>
          <p:nvPr>
            <p:ph type="body" idx="1"/>
          </p:nvPr>
        </p:nvSpPr>
        <p:spPr>
          <a:xfrm>
            <a:off x="655638" y="1392238"/>
            <a:ext cx="7940675" cy="5076825"/>
          </a:xfrm>
        </p:spPr>
        <p:txBody>
          <a:bodyPr/>
          <a:lstStyle/>
          <a:p>
            <a:r>
              <a:rPr lang="en-CA" altLang="ja-JP" smtClean="0">
                <a:ea typeface="ＭＳ Ｐゴシック" charset="-128"/>
              </a:rPr>
              <a:t>Explain the role of VLANs in a converged network</a:t>
            </a:r>
            <a:r>
              <a:rPr lang="en-US" altLang="ja-JP" smtClean="0">
                <a:ea typeface="ＭＳ Ｐゴシック" charset="-128"/>
              </a:rPr>
              <a:t> </a:t>
            </a:r>
            <a:endParaRPr lang="en-US" smtClean="0"/>
          </a:p>
          <a:p>
            <a:endParaRPr lang="en-US" smtClean="0"/>
          </a:p>
          <a:p>
            <a:pPr>
              <a:buFont typeface="Symbol" pitchFamily="18" charset="2"/>
              <a:buChar char=""/>
            </a:pPr>
            <a:endParaRPr lang="en-US" smtClean="0"/>
          </a:p>
        </p:txBody>
      </p:sp>
      <p:pic>
        <p:nvPicPr>
          <p:cNvPr id="6148" name="Picture 11"/>
          <p:cNvPicPr>
            <a:picLocks noChangeAspect="1" noChangeArrowheads="1"/>
          </p:cNvPicPr>
          <p:nvPr/>
        </p:nvPicPr>
        <p:blipFill>
          <a:blip r:embed="rId3"/>
          <a:srcRect/>
          <a:stretch>
            <a:fillRect/>
          </a:stretch>
        </p:blipFill>
        <p:spPr bwMode="auto">
          <a:xfrm>
            <a:off x="2895600" y="1981200"/>
            <a:ext cx="5845175" cy="4306888"/>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Memory is used to store and maintain processes from an Operating System</a:t>
            </a:r>
            <a:endParaRPr lang="en-US" dirty="0"/>
          </a:p>
        </p:txBody>
      </p:sp>
      <p:sp>
        <p:nvSpPr>
          <p:cNvPr id="3" name="Title 2"/>
          <p:cNvSpPr>
            <a:spLocks noGrp="1"/>
          </p:cNvSpPr>
          <p:nvPr>
            <p:ph type="title"/>
          </p:nvPr>
        </p:nvSpPr>
        <p:spPr/>
        <p:txBody>
          <a:bodyPr/>
          <a:lstStyle/>
          <a:p>
            <a:r>
              <a:rPr lang="en-US" dirty="0" smtClean="0"/>
              <a:t>Memory/RAM…</a:t>
            </a:r>
            <a:endParaRPr lang="en-US" dirty="0"/>
          </a:p>
        </p:txBody>
      </p:sp>
      <p:pic>
        <p:nvPicPr>
          <p:cNvPr id="3074"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43352" y="2362200"/>
            <a:ext cx="4410075" cy="3648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21066435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normAutofit fontScale="90000"/>
          </a:bodyPr>
          <a:lstStyle/>
          <a:p>
            <a:pPr eaLnBrk="1" hangingPunct="1"/>
            <a:r>
              <a:rPr lang="en-CA" altLang="ja-JP" smtClean="0">
                <a:ea typeface="ＭＳ Ｐゴシック" charset="-128"/>
              </a:rPr>
              <a:t>Explain the Role of VLANs in a Converged Network</a:t>
            </a:r>
            <a:r>
              <a:rPr lang="en-US" altLang="ja-JP" smtClean="0">
                <a:ea typeface="ＭＳ Ｐゴシック" charset="-128"/>
              </a:rPr>
              <a:t> </a:t>
            </a:r>
            <a:endParaRPr lang="en-US" smtClean="0"/>
          </a:p>
        </p:txBody>
      </p:sp>
      <p:sp>
        <p:nvSpPr>
          <p:cNvPr id="7171" name="Rectangle 3"/>
          <p:cNvSpPr>
            <a:spLocks noGrp="1" noChangeArrowheads="1"/>
          </p:cNvSpPr>
          <p:nvPr>
            <p:ph type="body" idx="1"/>
          </p:nvPr>
        </p:nvSpPr>
        <p:spPr>
          <a:xfrm>
            <a:off x="655638" y="1392238"/>
            <a:ext cx="7940675" cy="5076825"/>
          </a:xfrm>
        </p:spPr>
        <p:txBody>
          <a:bodyPr/>
          <a:lstStyle/>
          <a:p>
            <a:r>
              <a:rPr lang="en-CA" altLang="ja-JP" smtClean="0">
                <a:ea typeface="ＭＳ Ｐゴシック" charset="-128"/>
              </a:rPr>
              <a:t>Describe the different types VLANs</a:t>
            </a:r>
            <a:r>
              <a:rPr lang="en-US" altLang="ja-JP" smtClean="0">
                <a:ea typeface="ＭＳ Ｐゴシック" charset="-128"/>
              </a:rPr>
              <a:t> </a:t>
            </a:r>
            <a:endParaRPr lang="en-US" smtClean="0"/>
          </a:p>
          <a:p>
            <a:endParaRPr lang="en-US" smtClean="0"/>
          </a:p>
          <a:p>
            <a:pPr>
              <a:buFont typeface="Symbol" pitchFamily="18" charset="2"/>
              <a:buChar char=""/>
            </a:pPr>
            <a:endParaRPr lang="en-US" smtClean="0"/>
          </a:p>
        </p:txBody>
      </p:sp>
      <p:pic>
        <p:nvPicPr>
          <p:cNvPr id="7172" name="Picture 4"/>
          <p:cNvPicPr>
            <a:picLocks noChangeAspect="1" noChangeArrowheads="1"/>
          </p:cNvPicPr>
          <p:nvPr/>
        </p:nvPicPr>
        <p:blipFill>
          <a:blip r:embed="rId3"/>
          <a:srcRect/>
          <a:stretch>
            <a:fillRect/>
          </a:stretch>
        </p:blipFill>
        <p:spPr bwMode="auto">
          <a:xfrm>
            <a:off x="1676400" y="1828800"/>
            <a:ext cx="6945312" cy="4038600"/>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fontScale="90000"/>
          </a:bodyPr>
          <a:lstStyle/>
          <a:p>
            <a:pPr eaLnBrk="1" hangingPunct="1"/>
            <a:r>
              <a:rPr lang="en-CA" altLang="ja-JP" smtClean="0">
                <a:ea typeface="ＭＳ Ｐゴシック" charset="-128"/>
              </a:rPr>
              <a:t>Explain the Role of VLANs in a Converged Network</a:t>
            </a:r>
            <a:r>
              <a:rPr lang="en-US" altLang="ja-JP" smtClean="0">
                <a:ea typeface="ＭＳ Ｐゴシック" charset="-128"/>
              </a:rPr>
              <a:t> </a:t>
            </a:r>
            <a:endParaRPr lang="en-US" smtClean="0"/>
          </a:p>
        </p:txBody>
      </p:sp>
      <p:sp>
        <p:nvSpPr>
          <p:cNvPr id="8195" name="Rectangle 3"/>
          <p:cNvSpPr>
            <a:spLocks noGrp="1" noChangeArrowheads="1"/>
          </p:cNvSpPr>
          <p:nvPr>
            <p:ph type="body" idx="1"/>
          </p:nvPr>
        </p:nvSpPr>
        <p:spPr>
          <a:xfrm>
            <a:off x="655638" y="1392238"/>
            <a:ext cx="7940675" cy="5076825"/>
          </a:xfrm>
        </p:spPr>
        <p:txBody>
          <a:bodyPr/>
          <a:lstStyle/>
          <a:p>
            <a:r>
              <a:rPr lang="en-CA" altLang="ja-JP" smtClean="0">
                <a:ea typeface="ＭＳ Ｐゴシック" charset="-128"/>
              </a:rPr>
              <a:t>Describe the VLAN port membership modes </a:t>
            </a:r>
            <a:endParaRPr lang="en-US" smtClean="0"/>
          </a:p>
          <a:p>
            <a:pPr>
              <a:buFont typeface="Symbol" pitchFamily="18" charset="2"/>
              <a:buChar char=""/>
            </a:pPr>
            <a:endParaRPr lang="en-US" smtClean="0"/>
          </a:p>
        </p:txBody>
      </p:sp>
      <p:pic>
        <p:nvPicPr>
          <p:cNvPr id="8196" name="Picture 4"/>
          <p:cNvPicPr>
            <a:picLocks noChangeAspect="1" noChangeArrowheads="1"/>
          </p:cNvPicPr>
          <p:nvPr/>
        </p:nvPicPr>
        <p:blipFill>
          <a:blip r:embed="rId3"/>
          <a:srcRect/>
          <a:stretch>
            <a:fillRect/>
          </a:stretch>
        </p:blipFill>
        <p:spPr bwMode="auto">
          <a:xfrm>
            <a:off x="914400" y="1981200"/>
            <a:ext cx="7961560" cy="3938588"/>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CA" altLang="ja-JP" sz="2800" smtClean="0">
                <a:ea typeface="ＭＳ Ｐゴシック" charset="-128"/>
              </a:rPr>
              <a:t>Explain the Role of Trunking VLANs in a Converged Network</a:t>
            </a:r>
            <a:endParaRPr lang="en-US" sz="2800" smtClean="0"/>
          </a:p>
        </p:txBody>
      </p:sp>
      <p:sp>
        <p:nvSpPr>
          <p:cNvPr id="10243" name="Rectangle 3"/>
          <p:cNvSpPr>
            <a:spLocks noGrp="1" noChangeArrowheads="1"/>
          </p:cNvSpPr>
          <p:nvPr>
            <p:ph type="body" idx="1"/>
          </p:nvPr>
        </p:nvSpPr>
        <p:spPr>
          <a:xfrm>
            <a:off x="655638" y="1392238"/>
            <a:ext cx="7940675" cy="5076825"/>
          </a:xfrm>
        </p:spPr>
        <p:txBody>
          <a:bodyPr/>
          <a:lstStyle/>
          <a:p>
            <a:r>
              <a:rPr lang="en-US" smtClean="0"/>
              <a:t>Explain the role of a trunk when using multiple VLANs in a converged network</a:t>
            </a:r>
          </a:p>
        </p:txBody>
      </p:sp>
      <p:pic>
        <p:nvPicPr>
          <p:cNvPr id="10244" name="Picture 4"/>
          <p:cNvPicPr>
            <a:picLocks noChangeAspect="1" noChangeArrowheads="1"/>
          </p:cNvPicPr>
          <p:nvPr/>
        </p:nvPicPr>
        <p:blipFill>
          <a:blip r:embed="rId3"/>
          <a:srcRect/>
          <a:stretch>
            <a:fillRect/>
          </a:stretch>
        </p:blipFill>
        <p:spPr bwMode="auto">
          <a:xfrm>
            <a:off x="1330325" y="2719388"/>
            <a:ext cx="6356350" cy="3509962"/>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CA" altLang="ja-JP" sz="2800" smtClean="0">
                <a:ea typeface="ＭＳ Ｐゴシック" charset="-128"/>
              </a:rPr>
              <a:t>Configure VLANs on the Switches in a Converged Network Topology</a:t>
            </a:r>
            <a:endParaRPr lang="en-US" sz="2800" smtClean="0"/>
          </a:p>
        </p:txBody>
      </p:sp>
      <p:sp>
        <p:nvSpPr>
          <p:cNvPr id="13315" name="Rectangle 3"/>
          <p:cNvSpPr>
            <a:spLocks noGrp="1" noChangeArrowheads="1"/>
          </p:cNvSpPr>
          <p:nvPr>
            <p:ph type="body" idx="1"/>
          </p:nvPr>
        </p:nvSpPr>
        <p:spPr>
          <a:xfrm>
            <a:off x="655638" y="1392238"/>
            <a:ext cx="7940675" cy="5076825"/>
          </a:xfrm>
        </p:spPr>
        <p:txBody>
          <a:bodyPr/>
          <a:lstStyle/>
          <a:p>
            <a:r>
              <a:rPr lang="en-CA" altLang="ja-JP" smtClean="0">
                <a:ea typeface="ＭＳ Ｐゴシック" charset="-128"/>
              </a:rPr>
              <a:t>Describe the steps to configure trunks and VLANs</a:t>
            </a:r>
            <a:r>
              <a:rPr lang="en-US" altLang="ja-JP" smtClean="0">
                <a:ea typeface="ＭＳ Ｐゴシック" charset="-128"/>
              </a:rPr>
              <a:t> </a:t>
            </a:r>
            <a:endParaRPr lang="en-US" smtClean="0"/>
          </a:p>
        </p:txBody>
      </p:sp>
      <p:pic>
        <p:nvPicPr>
          <p:cNvPr id="13316" name="Picture 4"/>
          <p:cNvPicPr>
            <a:picLocks noChangeAspect="1" noChangeArrowheads="1"/>
          </p:cNvPicPr>
          <p:nvPr/>
        </p:nvPicPr>
        <p:blipFill>
          <a:blip r:embed="rId3"/>
          <a:srcRect/>
          <a:stretch>
            <a:fillRect/>
          </a:stretch>
        </p:blipFill>
        <p:spPr bwMode="auto">
          <a:xfrm>
            <a:off x="1981200" y="2057400"/>
            <a:ext cx="6572250" cy="4136033"/>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fontScale="90000"/>
          </a:bodyPr>
          <a:lstStyle/>
          <a:p>
            <a:pPr eaLnBrk="1" hangingPunct="1"/>
            <a:r>
              <a:rPr lang="en-CA" altLang="ja-JP" smtClean="0">
                <a:ea typeface="ＭＳ Ｐゴシック" charset="-128"/>
              </a:rPr>
              <a:t>Configure VLANs on the Switches in a Converged Network Topology</a:t>
            </a:r>
            <a:endParaRPr lang="en-US" smtClean="0"/>
          </a:p>
        </p:txBody>
      </p:sp>
      <p:sp>
        <p:nvSpPr>
          <p:cNvPr id="14339" name="Rectangle 3"/>
          <p:cNvSpPr>
            <a:spLocks noGrp="1" noChangeArrowheads="1"/>
          </p:cNvSpPr>
          <p:nvPr>
            <p:ph type="body" idx="1"/>
          </p:nvPr>
        </p:nvSpPr>
        <p:spPr>
          <a:xfrm>
            <a:off x="655638" y="1392238"/>
            <a:ext cx="7940675" cy="5076825"/>
          </a:xfrm>
        </p:spPr>
        <p:txBody>
          <a:bodyPr/>
          <a:lstStyle/>
          <a:p>
            <a:r>
              <a:rPr lang="en-CA" altLang="ja-JP" smtClean="0">
                <a:ea typeface="ＭＳ Ｐゴシック" charset="-128"/>
              </a:rPr>
              <a:t>Describe the Cisco IOS commands used to create a VLAN on a Cisco Catalyst switch</a:t>
            </a:r>
            <a:r>
              <a:rPr lang="en-US" altLang="ja-JP" smtClean="0">
                <a:ea typeface="ＭＳ Ｐゴシック" charset="-128"/>
              </a:rPr>
              <a:t> </a:t>
            </a:r>
            <a:endParaRPr lang="en-US" smtClean="0"/>
          </a:p>
        </p:txBody>
      </p:sp>
      <p:pic>
        <p:nvPicPr>
          <p:cNvPr id="14340" name="Picture 4"/>
          <p:cNvPicPr>
            <a:picLocks noChangeAspect="1" noChangeArrowheads="1"/>
          </p:cNvPicPr>
          <p:nvPr/>
        </p:nvPicPr>
        <p:blipFill>
          <a:blip r:embed="rId3"/>
          <a:srcRect/>
          <a:stretch>
            <a:fillRect/>
          </a:stretch>
        </p:blipFill>
        <p:spPr bwMode="auto">
          <a:xfrm>
            <a:off x="896938" y="2657475"/>
            <a:ext cx="7578725" cy="3440113"/>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noChangeArrowheads="1"/>
          </p:cNvSpPr>
          <p:nvPr>
            <p:ph type="body" idx="1"/>
          </p:nvPr>
        </p:nvSpPr>
        <p:spPr>
          <a:xfrm>
            <a:off x="655638" y="1392238"/>
            <a:ext cx="7940675" cy="5076825"/>
          </a:xfrm>
        </p:spPr>
        <p:txBody>
          <a:bodyPr/>
          <a:lstStyle/>
          <a:p>
            <a:r>
              <a:rPr lang="en-CA" altLang="ja-JP" smtClean="0">
                <a:ea typeface="ＭＳ Ｐゴシック" charset="-128"/>
              </a:rPr>
              <a:t>Describe the common problems with VLANs and trunks</a:t>
            </a:r>
            <a:r>
              <a:rPr lang="en-US" altLang="ja-JP" smtClean="0">
                <a:ea typeface="ＭＳ Ｐゴシック" charset="-128"/>
              </a:rPr>
              <a:t> </a:t>
            </a:r>
            <a:endParaRPr lang="en-US" smtClean="0"/>
          </a:p>
        </p:txBody>
      </p:sp>
      <p:sp>
        <p:nvSpPr>
          <p:cNvPr id="18435" name="Rectangle 5"/>
          <p:cNvSpPr>
            <a:spLocks noGrp="1" noChangeArrowheads="1"/>
          </p:cNvSpPr>
          <p:nvPr>
            <p:ph type="title"/>
          </p:nvPr>
        </p:nvSpPr>
        <p:spPr>
          <a:noFill/>
        </p:spPr>
        <p:txBody>
          <a:bodyPr/>
          <a:lstStyle/>
          <a:p>
            <a:pPr eaLnBrk="1" hangingPunct="1"/>
            <a:r>
              <a:rPr lang="en-CA" altLang="ja-JP" sz="2800" smtClean="0">
                <a:ea typeface="ＭＳ Ｐゴシック" charset="-128"/>
              </a:rPr>
              <a:t>Troubleshoot Common Software or Hardware Misconfigurations Associated with VLANs</a:t>
            </a:r>
            <a:endParaRPr lang="en-US" sz="2800" smtClean="0"/>
          </a:p>
        </p:txBody>
      </p:sp>
      <p:pic>
        <p:nvPicPr>
          <p:cNvPr id="18436" name="Picture 6"/>
          <p:cNvPicPr>
            <a:picLocks noChangeAspect="1" noChangeArrowheads="1"/>
          </p:cNvPicPr>
          <p:nvPr/>
        </p:nvPicPr>
        <p:blipFill>
          <a:blip r:embed="rId3"/>
          <a:srcRect/>
          <a:stretch>
            <a:fillRect/>
          </a:stretch>
        </p:blipFill>
        <p:spPr bwMode="auto">
          <a:xfrm>
            <a:off x="1192213" y="2298700"/>
            <a:ext cx="6540500" cy="3765550"/>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smtClean="0"/>
              <a:t>Summary</a:t>
            </a:r>
          </a:p>
        </p:txBody>
      </p:sp>
      <p:sp>
        <p:nvSpPr>
          <p:cNvPr id="20483" name="Rectangle 3"/>
          <p:cNvSpPr>
            <a:spLocks noGrp="1" noChangeArrowheads="1"/>
          </p:cNvSpPr>
          <p:nvPr>
            <p:ph type="body" idx="1"/>
          </p:nvPr>
        </p:nvSpPr>
        <p:spPr>
          <a:xfrm>
            <a:off x="590550" y="1422400"/>
            <a:ext cx="7940675" cy="4741863"/>
          </a:xfrm>
        </p:spPr>
        <p:txBody>
          <a:bodyPr/>
          <a:lstStyle/>
          <a:p>
            <a:r>
              <a:rPr lang="en-US" dirty="0" smtClean="0"/>
              <a:t>VLANS</a:t>
            </a:r>
          </a:p>
          <a:p>
            <a:r>
              <a:rPr lang="en-US" dirty="0" smtClean="0"/>
              <a:t>Allows an administrator to logically group devices	that act as their own network</a:t>
            </a:r>
          </a:p>
          <a:p>
            <a:r>
              <a:rPr lang="en-US" dirty="0" smtClean="0"/>
              <a:t>Are used to segment broadcast domains</a:t>
            </a:r>
          </a:p>
          <a:p>
            <a:r>
              <a:rPr lang="en-US" dirty="0" smtClean="0"/>
              <a:t>Some benefits of VLANs include Cost reduction, security, higher performance, better management</a:t>
            </a:r>
          </a:p>
          <a:p>
            <a:pPr>
              <a:buFont typeface="Wingdings" pitchFamily="2" charset="2"/>
              <a:buNone/>
            </a:pPr>
            <a:endParaRPr lang="en-US" dirty="0" smtClean="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smtClean="0"/>
              <a:t>Summary</a:t>
            </a:r>
          </a:p>
        </p:txBody>
      </p:sp>
      <p:sp>
        <p:nvSpPr>
          <p:cNvPr id="21507" name="Rectangle 3"/>
          <p:cNvSpPr>
            <a:spLocks noGrp="1" noChangeArrowheads="1"/>
          </p:cNvSpPr>
          <p:nvPr>
            <p:ph type="body" idx="1"/>
          </p:nvPr>
        </p:nvSpPr>
        <p:spPr>
          <a:xfrm>
            <a:off x="655638" y="1781175"/>
            <a:ext cx="7940675" cy="4333875"/>
          </a:xfrm>
        </p:spPr>
        <p:txBody>
          <a:bodyPr/>
          <a:lstStyle/>
          <a:p>
            <a:r>
              <a:rPr lang="en-US" smtClean="0"/>
              <a:t>Types of Traffic on a VLAN include</a:t>
            </a:r>
          </a:p>
          <a:p>
            <a:pPr lvl="1" indent="0"/>
            <a:r>
              <a:rPr lang="en-US" smtClean="0"/>
              <a:t>Data</a:t>
            </a:r>
          </a:p>
          <a:p>
            <a:pPr lvl="1" indent="0"/>
            <a:r>
              <a:rPr lang="en-US" smtClean="0"/>
              <a:t>Voice</a:t>
            </a:r>
          </a:p>
          <a:p>
            <a:pPr lvl="1" indent="0"/>
            <a:r>
              <a:rPr lang="en-US" smtClean="0"/>
              <a:t>Network protocol</a:t>
            </a:r>
          </a:p>
          <a:p>
            <a:pPr lvl="1" indent="0"/>
            <a:r>
              <a:rPr lang="en-US" smtClean="0"/>
              <a:t>Network management</a:t>
            </a:r>
          </a:p>
          <a:p>
            <a:r>
              <a:rPr lang="en-US" smtClean="0"/>
              <a:t>Communication between different VLANs requires the use of</a:t>
            </a:r>
          </a:p>
          <a:p>
            <a:pPr lvl="1" indent="0"/>
            <a:r>
              <a:rPr lang="en-US" smtClean="0"/>
              <a:t>	Routers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52400"/>
            <a:ext cx="7772400" cy="1470025"/>
          </a:xfrm>
        </p:spPr>
        <p:txBody>
          <a:bodyPr/>
          <a:lstStyle/>
          <a:p>
            <a:pPr algn="ctr"/>
            <a:r>
              <a:rPr lang="en-US" u="sng" dirty="0" smtClean="0"/>
              <a:t>Blades</a:t>
            </a:r>
            <a:endParaRPr lang="en-US" u="sng" dirty="0"/>
          </a:p>
        </p:txBody>
      </p:sp>
      <p:sp>
        <p:nvSpPr>
          <p:cNvPr id="3" name="Subtitle 2"/>
          <p:cNvSpPr>
            <a:spLocks noGrp="1"/>
          </p:cNvSpPr>
          <p:nvPr>
            <p:ph type="subTitle" idx="1"/>
          </p:nvPr>
        </p:nvSpPr>
        <p:spPr>
          <a:xfrm>
            <a:off x="1372671" y="3373338"/>
            <a:ext cx="6477000" cy="1981200"/>
          </a:xfrm>
        </p:spPr>
        <p:txBody>
          <a:bodyPr>
            <a:normAutofit/>
          </a:bodyPr>
          <a:lstStyle/>
          <a:p>
            <a:endParaRPr lang="en-US" dirty="0" smtClean="0"/>
          </a:p>
          <a:p>
            <a:pPr algn="ctr"/>
            <a:r>
              <a:rPr lang="en-US" dirty="0" smtClean="0"/>
              <a:t>Prasad Potluri</a:t>
            </a:r>
          </a:p>
          <a:p>
            <a:pPr algn="ctr"/>
            <a:r>
              <a:rPr lang="en-US" dirty="0" smtClean="0"/>
              <a:t>11/24/2010</a:t>
            </a:r>
          </a:p>
          <a:p>
            <a:pPr algn="ctr"/>
            <a:r>
              <a:rPr lang="en-US" dirty="0" smtClean="0"/>
              <a:t>Version-1</a:t>
            </a:r>
          </a:p>
          <a:p>
            <a:endParaRPr lang="en-US" dirty="0"/>
          </a:p>
        </p:txBody>
      </p:sp>
      <p:pic>
        <p:nvPicPr>
          <p:cNvPr id="4" name="Picture 3" descr="C:\Users\Digital Admin\Desktop\DT logo cleaned up.png"/>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676400" y="2906487"/>
            <a:ext cx="5638800" cy="990600"/>
          </a:xfrm>
          <a:prstGeom prst="rect">
            <a:avLst/>
          </a:prstGeom>
          <a:noFill/>
          <a:ln>
            <a:noFill/>
          </a:ln>
        </p:spPr>
      </p:pic>
    </p:spTree>
    <p:extLst>
      <p:ext uri="{BB962C8B-B14F-4D97-AF65-F5344CB8AC3E}">
        <p14:creationId xmlns="" xmlns:p14="http://schemas.microsoft.com/office/powerpoint/2010/main" val="255490103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Inside a HP BL460c Blade…</a:t>
            </a:r>
            <a:endParaRPr lang="en-US" dirty="0"/>
          </a:p>
        </p:txBody>
      </p:sp>
      <p:pic>
        <p:nvPicPr>
          <p:cNvPr id="819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676400" y="1143001"/>
            <a:ext cx="5334000" cy="29074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aphicFrame>
        <p:nvGraphicFramePr>
          <p:cNvPr id="6" name="Table 5"/>
          <p:cNvGraphicFramePr>
            <a:graphicFrameLocks noGrp="1"/>
          </p:cNvGraphicFramePr>
          <p:nvPr>
            <p:extLst>
              <p:ext uri="{D42A27DB-BD31-4B8C-83A1-F6EECF244321}">
                <p14:modId xmlns="" xmlns:p14="http://schemas.microsoft.com/office/powerpoint/2010/main" val="436405859"/>
              </p:ext>
            </p:extLst>
          </p:nvPr>
        </p:nvGraphicFramePr>
        <p:xfrm>
          <a:off x="1828800" y="4050489"/>
          <a:ext cx="6096000" cy="256540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b="0" u="none" dirty="0" smtClean="0">
                          <a:solidFill>
                            <a:schemeClr val="tx1"/>
                          </a:solidFill>
                        </a:rPr>
                        <a:t>1. </a:t>
                      </a:r>
                      <a:r>
                        <a:rPr lang="en-US" b="0" dirty="0" smtClean="0">
                          <a:solidFill>
                            <a:schemeClr val="tx1"/>
                          </a:solidFill>
                        </a:rPr>
                        <a:t>Access Panel</a:t>
                      </a:r>
                      <a:endParaRPr lang="en-US" b="0" dirty="0">
                        <a:solidFill>
                          <a:schemeClr val="tx1"/>
                        </a:solidFill>
                      </a:endParaRPr>
                    </a:p>
                  </a:txBody>
                  <a:tcPr>
                    <a:solidFill>
                      <a:schemeClr val="accent1">
                        <a:lumMod val="75000"/>
                      </a:schemeClr>
                    </a:solidFill>
                  </a:tcPr>
                </a:tc>
                <a:tc>
                  <a:txBody>
                    <a:bodyPr/>
                    <a:lstStyle/>
                    <a:p>
                      <a:r>
                        <a:rPr lang="en-US" b="0" dirty="0" smtClean="0">
                          <a:solidFill>
                            <a:schemeClr val="tx1"/>
                          </a:solidFill>
                        </a:rPr>
                        <a:t>5. Eight</a:t>
                      </a:r>
                      <a:r>
                        <a:rPr lang="en-US" b="0" baseline="0" dirty="0" smtClean="0">
                          <a:solidFill>
                            <a:schemeClr val="tx1"/>
                          </a:solidFill>
                        </a:rPr>
                        <a:t> Fully Buffered Memory DIMMS</a:t>
                      </a:r>
                      <a:endParaRPr lang="en-US" b="0" dirty="0">
                        <a:solidFill>
                          <a:schemeClr val="tx1"/>
                        </a:solidFill>
                      </a:endParaRPr>
                    </a:p>
                  </a:txBody>
                  <a:tcPr>
                    <a:solidFill>
                      <a:schemeClr val="accent1">
                        <a:lumMod val="75000"/>
                      </a:schemeClr>
                    </a:solidFill>
                  </a:tcPr>
                </a:tc>
              </a:tr>
              <a:tr h="370840">
                <a:tc>
                  <a:txBody>
                    <a:bodyPr/>
                    <a:lstStyle/>
                    <a:p>
                      <a:r>
                        <a:rPr lang="en-US" dirty="0" smtClean="0"/>
                        <a:t>2.</a:t>
                      </a:r>
                      <a:r>
                        <a:rPr lang="en-US" baseline="0" dirty="0" smtClean="0"/>
                        <a:t> 2-Way Quad Core Intel Xeon Processors/CPU</a:t>
                      </a:r>
                      <a:endParaRPr lang="en-US" dirty="0"/>
                    </a:p>
                  </a:txBody>
                  <a:tcPr>
                    <a:solidFill>
                      <a:schemeClr val="accent1">
                        <a:lumMod val="75000"/>
                      </a:schemeClr>
                    </a:solidFill>
                  </a:tcPr>
                </a:tc>
                <a:tc>
                  <a:txBody>
                    <a:bodyPr/>
                    <a:lstStyle/>
                    <a:p>
                      <a:r>
                        <a:rPr lang="en-US" dirty="0" smtClean="0"/>
                        <a:t>6. HP Smart Array E200i Controller</a:t>
                      </a:r>
                      <a:endParaRPr lang="en-US" dirty="0"/>
                    </a:p>
                  </a:txBody>
                  <a:tcPr>
                    <a:solidFill>
                      <a:schemeClr val="accent1">
                        <a:lumMod val="75000"/>
                      </a:schemeClr>
                    </a:solidFill>
                  </a:tcPr>
                </a:tc>
              </a:tr>
              <a:tr h="370840">
                <a:tc>
                  <a:txBody>
                    <a:bodyPr/>
                    <a:lstStyle/>
                    <a:p>
                      <a:r>
                        <a:rPr lang="en-US" dirty="0" smtClean="0"/>
                        <a:t>3. Small form factor (SFF) hot-plug drive bays </a:t>
                      </a:r>
                      <a:endParaRPr lang="en-US" dirty="0"/>
                    </a:p>
                  </a:txBody>
                  <a:tcPr>
                    <a:solidFill>
                      <a:schemeClr val="accent1">
                        <a:lumMod val="75000"/>
                      </a:schemeClr>
                    </a:solidFill>
                  </a:tcPr>
                </a:tc>
                <a:tc>
                  <a:txBody>
                    <a:bodyPr/>
                    <a:lstStyle/>
                    <a:p>
                      <a:r>
                        <a:rPr lang="en-US" dirty="0" smtClean="0"/>
                        <a:t>7.</a:t>
                      </a:r>
                      <a:r>
                        <a:rPr lang="en-US" baseline="0" dirty="0" smtClean="0"/>
                        <a:t> Mezzanine Slot-1: Emulex LPe1105-HP</a:t>
                      </a:r>
                    </a:p>
                    <a:p>
                      <a:r>
                        <a:rPr lang="en-US" dirty="0" smtClean="0"/>
                        <a:t>Mezzanine Slot-2</a:t>
                      </a:r>
                      <a:r>
                        <a:rPr lang="en-US" baseline="0" dirty="0" smtClean="0"/>
                        <a:t>: Empty</a:t>
                      </a:r>
                      <a:endParaRPr lang="en-US" dirty="0"/>
                    </a:p>
                  </a:txBody>
                  <a:tcPr>
                    <a:solidFill>
                      <a:schemeClr val="accent1">
                        <a:lumMod val="75000"/>
                      </a:schemeClr>
                    </a:solidFill>
                  </a:tcPr>
                </a:tc>
              </a:tr>
              <a:tr h="370840">
                <a:tc>
                  <a:txBody>
                    <a:bodyPr/>
                    <a:lstStyle/>
                    <a:p>
                      <a:r>
                        <a:rPr lang="en-US" dirty="0" smtClean="0"/>
                        <a:t>4. Local I/O Connector</a:t>
                      </a:r>
                      <a:endParaRPr lang="en-US" dirty="0"/>
                    </a:p>
                  </a:txBody>
                  <a:tcPr>
                    <a:solidFill>
                      <a:schemeClr val="accent1">
                        <a:lumMod val="75000"/>
                      </a:schemeClr>
                    </a:solidFill>
                  </a:tcPr>
                </a:tc>
                <a:tc>
                  <a:txBody>
                    <a:bodyPr/>
                    <a:lstStyle/>
                    <a:p>
                      <a:r>
                        <a:rPr lang="en-US" dirty="0" smtClean="0"/>
                        <a:t>8.</a:t>
                      </a:r>
                      <a:r>
                        <a:rPr lang="en-US" baseline="0" dirty="0" smtClean="0"/>
                        <a:t> Internal USB Connector</a:t>
                      </a:r>
                      <a:endParaRPr lang="en-US" dirty="0"/>
                    </a:p>
                  </a:txBody>
                  <a:tcPr>
                    <a:solidFill>
                      <a:schemeClr val="accent1">
                        <a:lumMod val="75000"/>
                      </a:schemeClr>
                    </a:solidFill>
                  </a:tcPr>
                </a:tc>
              </a:tr>
            </a:tbl>
          </a:graphicData>
        </a:graphic>
      </p:graphicFrame>
    </p:spTree>
    <p:extLst>
      <p:ext uri="{BB962C8B-B14F-4D97-AF65-F5344CB8AC3E}">
        <p14:creationId xmlns="" xmlns:p14="http://schemas.microsoft.com/office/powerpoint/2010/main" val="6559870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Hard Drive’s are used to store information (such as an Operating System and Operating System Data).</a:t>
            </a:r>
            <a:endParaRPr lang="en-US" dirty="0"/>
          </a:p>
        </p:txBody>
      </p:sp>
      <p:sp>
        <p:nvSpPr>
          <p:cNvPr id="3" name="Title 2"/>
          <p:cNvSpPr>
            <a:spLocks noGrp="1"/>
          </p:cNvSpPr>
          <p:nvPr>
            <p:ph type="title"/>
          </p:nvPr>
        </p:nvSpPr>
        <p:spPr/>
        <p:txBody>
          <a:bodyPr/>
          <a:lstStyle/>
          <a:p>
            <a:r>
              <a:rPr lang="en-US" dirty="0" smtClean="0"/>
              <a:t>Hard Drive</a:t>
            </a:r>
            <a:endParaRPr lang="en-US" dirty="0"/>
          </a:p>
        </p:txBody>
      </p:sp>
      <p:pic>
        <p:nvPicPr>
          <p:cNvPr id="409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387745" y="2743200"/>
            <a:ext cx="4410075" cy="3648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99130742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Digital Terrain HP BL460c Blade…</a:t>
            </a:r>
            <a:endParaRPr lang="en-US" dirty="0"/>
          </a:p>
        </p:txBody>
      </p:sp>
      <p:pic>
        <p:nvPicPr>
          <p:cNvPr id="9217" name="Picture 1"/>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3855" y="1371600"/>
            <a:ext cx="9164782" cy="334564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aphicFrame>
        <p:nvGraphicFramePr>
          <p:cNvPr id="5" name="Table 4"/>
          <p:cNvGraphicFramePr>
            <a:graphicFrameLocks noGrp="1"/>
          </p:cNvGraphicFramePr>
          <p:nvPr>
            <p:extLst>
              <p:ext uri="{D42A27DB-BD31-4B8C-83A1-F6EECF244321}">
                <p14:modId xmlns="" xmlns:p14="http://schemas.microsoft.com/office/powerpoint/2010/main" val="2379213621"/>
              </p:ext>
            </p:extLst>
          </p:nvPr>
        </p:nvGraphicFramePr>
        <p:xfrm>
          <a:off x="1600200" y="4876800"/>
          <a:ext cx="6096000" cy="2021840"/>
        </p:xfrm>
        <a:graphic>
          <a:graphicData uri="http://schemas.openxmlformats.org/drawingml/2006/table">
            <a:tbl>
              <a:tblPr firstRow="1" bandRow="1">
                <a:tableStyleId>{5C22544A-7EE6-4342-B048-85BDC9FD1C3A}</a:tableStyleId>
              </a:tblPr>
              <a:tblGrid>
                <a:gridCol w="6096000"/>
              </a:tblGrid>
              <a:tr h="370840">
                <a:tc>
                  <a:txBody>
                    <a:bodyPr/>
                    <a:lstStyle/>
                    <a:p>
                      <a:r>
                        <a:rPr lang="en-US" dirty="0" smtClean="0"/>
                        <a:t>2-Way</a:t>
                      </a:r>
                      <a:r>
                        <a:rPr lang="en-US" baseline="0" dirty="0" smtClean="0"/>
                        <a:t> Quad Core Intel Xeon Processors/CPU</a:t>
                      </a:r>
                      <a:endParaRPr lang="en-US" dirty="0"/>
                    </a:p>
                  </a:txBody>
                  <a:tcPr>
                    <a:solidFill>
                      <a:srgbClr val="FF0000"/>
                    </a:solidFill>
                  </a:tcPr>
                </a:tc>
              </a:tr>
              <a:tr h="370840">
                <a:tc>
                  <a:txBody>
                    <a:bodyPr/>
                    <a:lstStyle/>
                    <a:p>
                      <a:r>
                        <a:rPr lang="en-US" baseline="0" dirty="0" smtClean="0"/>
                        <a:t>8 x 1GB Fully Buffered ECC DIMM</a:t>
                      </a:r>
                      <a:endParaRPr lang="en-US" dirty="0"/>
                    </a:p>
                  </a:txBody>
                  <a:tcPr>
                    <a:solidFill>
                      <a:srgbClr val="00B0F0"/>
                    </a:solidFill>
                  </a:tcPr>
                </a:tc>
              </a:tr>
              <a:tr h="370840">
                <a:tc>
                  <a:txBody>
                    <a:bodyPr/>
                    <a:lstStyle/>
                    <a:p>
                      <a:r>
                        <a:rPr lang="en-US" dirty="0" smtClean="0"/>
                        <a:t>Emulex</a:t>
                      </a:r>
                      <a:r>
                        <a:rPr lang="en-US" baseline="0" dirty="0" smtClean="0"/>
                        <a:t> LPe1105-HP Mezzanine </a:t>
                      </a:r>
                      <a:r>
                        <a:rPr lang="en-US" baseline="0" dirty="0" err="1" smtClean="0"/>
                        <a:t>Fibre</a:t>
                      </a:r>
                      <a:r>
                        <a:rPr lang="en-US" baseline="0" dirty="0" smtClean="0"/>
                        <a:t>-Channel HBA</a:t>
                      </a:r>
                    </a:p>
                    <a:p>
                      <a:r>
                        <a:rPr lang="en-US" baseline="0" dirty="0" smtClean="0"/>
                        <a:t>HBA (Host Bus Adapter) or simply known as “Card”.</a:t>
                      </a:r>
                      <a:endParaRPr lang="en-US" dirty="0"/>
                    </a:p>
                  </a:txBody>
                  <a:tcPr>
                    <a:solidFill>
                      <a:srgbClr val="FFFF00"/>
                    </a:solidFill>
                  </a:tcPr>
                </a:tc>
              </a:tr>
              <a:tr h="370840">
                <a:tc>
                  <a:txBody>
                    <a:bodyPr/>
                    <a:lstStyle/>
                    <a:p>
                      <a:r>
                        <a:rPr lang="en-US" dirty="0" smtClean="0">
                          <a:solidFill>
                            <a:schemeClr val="bg1"/>
                          </a:solidFill>
                        </a:rPr>
                        <a:t>Dual</a:t>
                      </a:r>
                      <a:r>
                        <a:rPr lang="en-US" baseline="0" dirty="0" smtClean="0">
                          <a:solidFill>
                            <a:schemeClr val="bg1"/>
                          </a:solidFill>
                        </a:rPr>
                        <a:t> Empty Small Form Factor HDD bays. (Boot from SAN)</a:t>
                      </a:r>
                      <a:endParaRPr lang="en-US" dirty="0">
                        <a:solidFill>
                          <a:schemeClr val="bg1"/>
                        </a:solidFill>
                      </a:endParaRPr>
                    </a:p>
                  </a:txBody>
                  <a:tcPr>
                    <a:solidFill>
                      <a:schemeClr val="tx1"/>
                    </a:solidFill>
                  </a:tcPr>
                </a:tc>
              </a:tr>
            </a:tbl>
          </a:graphicData>
        </a:graphic>
      </p:graphicFrame>
    </p:spTree>
    <p:extLst>
      <p:ext uri="{BB962C8B-B14F-4D97-AF65-F5344CB8AC3E}">
        <p14:creationId xmlns="" xmlns:p14="http://schemas.microsoft.com/office/powerpoint/2010/main" val="391906870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ctr"/>
            <a:r>
              <a:rPr lang="en-US" dirty="0" smtClean="0"/>
              <a:t>HP C7000 Enclosure…</a:t>
            </a:r>
            <a:endParaRPr lang="en-US" dirty="0"/>
          </a:p>
        </p:txBody>
      </p:sp>
      <p:pic>
        <p:nvPicPr>
          <p:cNvPr id="10244" name="Picture 4"/>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928" y="1447800"/>
            <a:ext cx="4271394" cy="40982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45" name="Picture 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648200" y="1447800"/>
            <a:ext cx="4495800" cy="41162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74460177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52400"/>
            <a:ext cx="7772400" cy="1470025"/>
          </a:xfrm>
        </p:spPr>
        <p:txBody>
          <a:bodyPr>
            <a:normAutofit fontScale="90000"/>
          </a:bodyPr>
          <a:lstStyle/>
          <a:p>
            <a:pPr algn="ctr"/>
            <a:r>
              <a:rPr lang="en-US" u="sng" dirty="0" smtClean="0"/>
              <a:t>SAN (Storage Area Network)</a:t>
            </a:r>
            <a:endParaRPr lang="en-US" u="sng" dirty="0"/>
          </a:p>
        </p:txBody>
      </p:sp>
      <p:sp>
        <p:nvSpPr>
          <p:cNvPr id="3" name="Subtitle 2"/>
          <p:cNvSpPr>
            <a:spLocks noGrp="1"/>
          </p:cNvSpPr>
          <p:nvPr>
            <p:ph type="subTitle" idx="1"/>
          </p:nvPr>
        </p:nvSpPr>
        <p:spPr>
          <a:xfrm>
            <a:off x="1372671" y="3373338"/>
            <a:ext cx="6477000" cy="1981200"/>
          </a:xfrm>
        </p:spPr>
        <p:txBody>
          <a:bodyPr>
            <a:normAutofit/>
          </a:bodyPr>
          <a:lstStyle/>
          <a:p>
            <a:endParaRPr lang="en-US" dirty="0" smtClean="0"/>
          </a:p>
          <a:p>
            <a:pPr algn="ctr"/>
            <a:r>
              <a:rPr lang="en-US" dirty="0" smtClean="0"/>
              <a:t>Prasad Potluri</a:t>
            </a:r>
          </a:p>
          <a:p>
            <a:pPr algn="ctr"/>
            <a:r>
              <a:rPr lang="en-US" dirty="0" smtClean="0"/>
              <a:t>11/24/2010</a:t>
            </a:r>
          </a:p>
          <a:p>
            <a:pPr algn="ctr"/>
            <a:r>
              <a:rPr lang="en-US" dirty="0" smtClean="0"/>
              <a:t>Version-1</a:t>
            </a:r>
          </a:p>
          <a:p>
            <a:endParaRPr lang="en-US" dirty="0"/>
          </a:p>
        </p:txBody>
      </p:sp>
      <p:pic>
        <p:nvPicPr>
          <p:cNvPr id="4" name="Picture 3" descr="C:\Users\Digital Admin\Desktop\DT logo cleaned up.png"/>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676400" y="2906487"/>
            <a:ext cx="5638800" cy="990600"/>
          </a:xfrm>
          <a:prstGeom prst="rect">
            <a:avLst/>
          </a:prstGeom>
          <a:noFill/>
          <a:ln>
            <a:noFill/>
          </a:ln>
        </p:spPr>
      </p:pic>
    </p:spTree>
    <p:extLst>
      <p:ext uri="{BB962C8B-B14F-4D97-AF65-F5344CB8AC3E}">
        <p14:creationId xmlns="" xmlns:p14="http://schemas.microsoft.com/office/powerpoint/2010/main" val="388481498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143000"/>
            <a:ext cx="8686800" cy="5181600"/>
          </a:xfrm>
        </p:spPr>
        <p:txBody>
          <a:bodyPr>
            <a:normAutofit fontScale="92500" lnSpcReduction="10000"/>
          </a:bodyPr>
          <a:lstStyle/>
          <a:p>
            <a:r>
              <a:rPr lang="en-US" dirty="0" smtClean="0"/>
              <a:t>Storage </a:t>
            </a:r>
            <a:r>
              <a:rPr lang="en-US" dirty="0"/>
              <a:t>Area Network (SAN) is a collection of computers and storage devices, connected over a high-speed optical network and dedicated to the task of storing and protecting data</a:t>
            </a:r>
            <a:r>
              <a:rPr lang="en-US" dirty="0" smtClean="0"/>
              <a:t>.</a:t>
            </a:r>
          </a:p>
          <a:p>
            <a:r>
              <a:rPr lang="en-US" dirty="0"/>
              <a:t>SAN uses the SCSI (Small Computer Storage Interconnect) and FC (</a:t>
            </a:r>
            <a:r>
              <a:rPr lang="en-US" dirty="0" err="1"/>
              <a:t>Fibre</a:t>
            </a:r>
            <a:r>
              <a:rPr lang="en-US" dirty="0"/>
              <a:t> Channel) protocols to move data over a network and store it directly to disk drives in block format. </a:t>
            </a:r>
            <a:r>
              <a:rPr lang="en-US" dirty="0" smtClean="0"/>
              <a:t>SCSI and FC protocols from SAN are relative to what TCP/IP is to LAN and WAN.</a:t>
            </a:r>
          </a:p>
          <a:p>
            <a:r>
              <a:rPr lang="en-US" dirty="0" smtClean="0"/>
              <a:t>Typically high-speed SAN network </a:t>
            </a:r>
            <a:r>
              <a:rPr lang="en-US" dirty="0"/>
              <a:t>usually consists of fiber-optic cables and switches that use light waves to transmit data with a connection protocol known as </a:t>
            </a:r>
            <a:r>
              <a:rPr lang="en-US" dirty="0" err="1"/>
              <a:t>Fibre</a:t>
            </a:r>
            <a:r>
              <a:rPr lang="en-US" dirty="0"/>
              <a:t> </a:t>
            </a:r>
            <a:r>
              <a:rPr lang="en-US" dirty="0" smtClean="0"/>
              <a:t>Channel or SCSI.</a:t>
            </a:r>
            <a:endParaRPr lang="en-US" dirty="0"/>
          </a:p>
        </p:txBody>
      </p:sp>
      <p:sp>
        <p:nvSpPr>
          <p:cNvPr id="3" name="Title 2"/>
          <p:cNvSpPr>
            <a:spLocks noGrp="1"/>
          </p:cNvSpPr>
          <p:nvPr>
            <p:ph type="title"/>
          </p:nvPr>
        </p:nvSpPr>
        <p:spPr/>
        <p:txBody>
          <a:bodyPr/>
          <a:lstStyle/>
          <a:p>
            <a:r>
              <a:rPr lang="en-US" dirty="0" smtClean="0"/>
              <a:t>What is SAN ?</a:t>
            </a:r>
            <a:endParaRPr lang="en-US" dirty="0"/>
          </a:p>
        </p:txBody>
      </p:sp>
    </p:spTree>
    <p:extLst>
      <p:ext uri="{BB962C8B-B14F-4D97-AF65-F5344CB8AC3E}">
        <p14:creationId xmlns="" xmlns:p14="http://schemas.microsoft.com/office/powerpoint/2010/main" val="77370602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1295400"/>
            <a:ext cx="8382000" cy="4953000"/>
          </a:xfrm>
        </p:spPr>
        <p:txBody>
          <a:bodyPr>
            <a:normAutofit/>
          </a:bodyPr>
          <a:lstStyle/>
          <a:p>
            <a:r>
              <a:rPr lang="en-US" sz="2500" dirty="0" smtClean="0"/>
              <a:t>Before SAN was ever implemented in to corporate networks, administrator’s had to directly connect a disk array to the server.</a:t>
            </a:r>
          </a:p>
          <a:p>
            <a:r>
              <a:rPr lang="en-US" sz="2500" dirty="0" smtClean="0"/>
              <a:t>After SAN was implemented you had Storage Array connected to switches, and you had Servers/blades connected to switches which could access the Storage Array simultaneously.</a:t>
            </a:r>
          </a:p>
          <a:p>
            <a:r>
              <a:rPr lang="en-US" sz="2500" dirty="0" smtClean="0"/>
              <a:t>SAN is very similar to LAN because you have the same concept of Devices such as switches for multiple network devices and unlike LAN, SAN was designed only for data access and storage.</a:t>
            </a:r>
          </a:p>
          <a:p>
            <a:endParaRPr lang="en-US" dirty="0" smtClean="0"/>
          </a:p>
          <a:p>
            <a:endParaRPr lang="en-US" dirty="0"/>
          </a:p>
        </p:txBody>
      </p:sp>
      <p:sp>
        <p:nvSpPr>
          <p:cNvPr id="3" name="Title 2"/>
          <p:cNvSpPr>
            <a:spLocks noGrp="1"/>
          </p:cNvSpPr>
          <p:nvPr>
            <p:ph type="title"/>
          </p:nvPr>
        </p:nvSpPr>
        <p:spPr/>
        <p:txBody>
          <a:bodyPr/>
          <a:lstStyle/>
          <a:p>
            <a:r>
              <a:rPr lang="en-US" dirty="0" smtClean="0"/>
              <a:t>SAN in detail…</a:t>
            </a:r>
            <a:endParaRPr lang="en-US" dirty="0"/>
          </a:p>
        </p:txBody>
      </p:sp>
    </p:spTree>
    <p:extLst>
      <p:ext uri="{BB962C8B-B14F-4D97-AF65-F5344CB8AC3E}">
        <p14:creationId xmlns="" xmlns:p14="http://schemas.microsoft.com/office/powerpoint/2010/main" val="104725174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382000" cy="5071872"/>
          </a:xfrm>
        </p:spPr>
        <p:txBody>
          <a:bodyPr>
            <a:normAutofit fontScale="92500" lnSpcReduction="20000"/>
          </a:bodyPr>
          <a:lstStyle/>
          <a:p>
            <a:r>
              <a:rPr lang="en-US" b="1" u="sng" dirty="0"/>
              <a:t>Removes the distance limits of SCSI-connected disks:</a:t>
            </a:r>
            <a:r>
              <a:rPr lang="en-US" u="sng" dirty="0"/>
              <a:t> </a:t>
            </a:r>
            <a:r>
              <a:rPr lang="en-US" dirty="0"/>
              <a:t>The maximum length of a SCSI bus is around 25 meters. </a:t>
            </a:r>
            <a:r>
              <a:rPr lang="en-US" dirty="0" err="1"/>
              <a:t>Fibre</a:t>
            </a:r>
            <a:r>
              <a:rPr lang="en-US" dirty="0"/>
              <a:t> Channel SANs allow you to connect your disks to your servers over much greater distances</a:t>
            </a:r>
            <a:r>
              <a:rPr lang="en-US" dirty="0" smtClean="0"/>
              <a:t>. Current </a:t>
            </a:r>
            <a:r>
              <a:rPr lang="en-US" dirty="0" err="1" smtClean="0"/>
              <a:t>Fibre</a:t>
            </a:r>
            <a:r>
              <a:rPr lang="en-US" dirty="0" smtClean="0"/>
              <a:t> Channel Technology has a limit of 6.2 miles.</a:t>
            </a:r>
            <a:endParaRPr lang="en-US" dirty="0"/>
          </a:p>
          <a:p>
            <a:r>
              <a:rPr lang="en-US" b="1" u="sng" dirty="0"/>
              <a:t>Greater performance:</a:t>
            </a:r>
            <a:r>
              <a:rPr lang="en-US" u="sng" dirty="0"/>
              <a:t> </a:t>
            </a:r>
            <a:r>
              <a:rPr lang="en-US" dirty="0"/>
              <a:t>Current </a:t>
            </a:r>
            <a:r>
              <a:rPr lang="en-US" dirty="0" err="1"/>
              <a:t>Fibre</a:t>
            </a:r>
            <a:r>
              <a:rPr lang="en-US" dirty="0"/>
              <a:t> Channel SANs allow connection to disks at hundreds of megabytes per second; the near future will see speeds in multiple gigabytes to terabytes per second.</a:t>
            </a:r>
          </a:p>
          <a:p>
            <a:r>
              <a:rPr lang="en-US" b="1" u="sng" dirty="0"/>
              <a:t>Increased disk utilization:</a:t>
            </a:r>
            <a:r>
              <a:rPr lang="en-US" dirty="0"/>
              <a:t> SANs enable more than one server to access the same physical disk, which lets you allocate the free space on those disks more effectively.</a:t>
            </a:r>
          </a:p>
          <a:p>
            <a:endParaRPr lang="en-US" dirty="0"/>
          </a:p>
        </p:txBody>
      </p:sp>
      <p:sp>
        <p:nvSpPr>
          <p:cNvPr id="3" name="Title 2"/>
          <p:cNvSpPr>
            <a:spLocks noGrp="1"/>
          </p:cNvSpPr>
          <p:nvPr>
            <p:ph type="title"/>
          </p:nvPr>
        </p:nvSpPr>
        <p:spPr/>
        <p:txBody>
          <a:bodyPr/>
          <a:lstStyle/>
          <a:p>
            <a:r>
              <a:rPr lang="en-US" dirty="0" smtClean="0"/>
              <a:t>Benefits of SAN Part: 1</a:t>
            </a:r>
            <a:endParaRPr lang="en-US" dirty="0"/>
          </a:p>
        </p:txBody>
      </p:sp>
    </p:spTree>
    <p:extLst>
      <p:ext uri="{BB962C8B-B14F-4D97-AF65-F5344CB8AC3E}">
        <p14:creationId xmlns="" xmlns:p14="http://schemas.microsoft.com/office/powerpoint/2010/main" val="274455165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US" b="1" u="sng" dirty="0"/>
              <a:t>Higher availability to storage by use of multiple access paths:</a:t>
            </a:r>
            <a:r>
              <a:rPr lang="en-US" dirty="0"/>
              <a:t> A SAN allows for multiple physical connections to disks from a single or multiple servers.</a:t>
            </a:r>
          </a:p>
          <a:p>
            <a:r>
              <a:rPr lang="en-US" b="1" u="sng" dirty="0"/>
              <a:t>Deferred disk procurement:</a:t>
            </a:r>
            <a:r>
              <a:rPr lang="en-US" dirty="0"/>
              <a:t> That's business-speak for not having to buy disks as often as you used to before getting a SAN. Because you can use disk space more effectively, no space goes to waste</a:t>
            </a:r>
            <a:r>
              <a:rPr lang="en-US" dirty="0" smtClean="0"/>
              <a:t>.</a:t>
            </a:r>
          </a:p>
          <a:p>
            <a:r>
              <a:rPr lang="en-US" sz="2800" b="1" u="sng" dirty="0"/>
              <a:t>Reduced data center rack/floor space:</a:t>
            </a:r>
            <a:r>
              <a:rPr lang="en-US" sz="2800" dirty="0"/>
              <a:t> Because you don't need to buy big servers with room for lots of disks, you can buy fewer, smaller servers — an arrangement that takes up less room.</a:t>
            </a:r>
          </a:p>
          <a:p>
            <a:endParaRPr lang="en-US" dirty="0"/>
          </a:p>
          <a:p>
            <a:endParaRPr lang="en-US" dirty="0"/>
          </a:p>
        </p:txBody>
      </p:sp>
      <p:sp>
        <p:nvSpPr>
          <p:cNvPr id="3" name="Title 2"/>
          <p:cNvSpPr>
            <a:spLocks noGrp="1"/>
          </p:cNvSpPr>
          <p:nvPr>
            <p:ph type="title"/>
          </p:nvPr>
        </p:nvSpPr>
        <p:spPr/>
        <p:txBody>
          <a:bodyPr/>
          <a:lstStyle/>
          <a:p>
            <a:r>
              <a:rPr lang="en-US" dirty="0"/>
              <a:t>Benefits of SAN Part: </a:t>
            </a:r>
            <a:r>
              <a:rPr lang="en-US" dirty="0" smtClean="0"/>
              <a:t>2</a:t>
            </a:r>
            <a:endParaRPr lang="en-US" dirty="0"/>
          </a:p>
        </p:txBody>
      </p:sp>
    </p:spTree>
    <p:extLst>
      <p:ext uri="{BB962C8B-B14F-4D97-AF65-F5344CB8AC3E}">
        <p14:creationId xmlns="" xmlns:p14="http://schemas.microsoft.com/office/powerpoint/2010/main" val="214038033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r>
              <a:rPr lang="en-US" sz="2800" b="1" u="sng" dirty="0"/>
              <a:t>New disaster-recovery capabilities:</a:t>
            </a:r>
            <a:r>
              <a:rPr lang="en-US" sz="2800" dirty="0"/>
              <a:t> This is a major benefit. SAN devices can mirror the data on the disks to another location. This thorough backup capability can make your data safe if a disaster occurs.</a:t>
            </a:r>
          </a:p>
          <a:p>
            <a:r>
              <a:rPr lang="en-US" sz="2800" b="1" u="sng" dirty="0"/>
              <a:t>Online recovery:</a:t>
            </a:r>
            <a:r>
              <a:rPr lang="en-US" sz="2800" dirty="0"/>
              <a:t> By using online mirrors of your data in a SAN device, or new continuous data protection solutions, you can instantly recover your data if it becomes lost, damaged, or corrupted.</a:t>
            </a:r>
          </a:p>
          <a:p>
            <a:r>
              <a:rPr lang="en-US" sz="2800" b="1" u="sng" dirty="0"/>
              <a:t>Better staff utilization:</a:t>
            </a:r>
            <a:r>
              <a:rPr lang="en-US" sz="2800" dirty="0"/>
              <a:t> SANs enable fewer people to manage much more data.</a:t>
            </a:r>
          </a:p>
          <a:p>
            <a:r>
              <a:rPr lang="en-US" sz="2800" b="1" u="sng" dirty="0"/>
              <a:t>Reduction of management costs as a percentage of storage costs:</a:t>
            </a:r>
            <a:r>
              <a:rPr lang="en-US" sz="2800" dirty="0"/>
              <a:t> Because you need fewer people, your management costs go down.</a:t>
            </a:r>
          </a:p>
          <a:p>
            <a:endParaRPr lang="en-US" dirty="0"/>
          </a:p>
        </p:txBody>
      </p:sp>
      <p:sp>
        <p:nvSpPr>
          <p:cNvPr id="3" name="Title 2"/>
          <p:cNvSpPr>
            <a:spLocks noGrp="1"/>
          </p:cNvSpPr>
          <p:nvPr>
            <p:ph type="title"/>
          </p:nvPr>
        </p:nvSpPr>
        <p:spPr/>
        <p:txBody>
          <a:bodyPr/>
          <a:lstStyle/>
          <a:p>
            <a:r>
              <a:rPr lang="en-US" dirty="0"/>
              <a:t>Benefits of SAN Part: </a:t>
            </a:r>
            <a:r>
              <a:rPr lang="en-US" dirty="0" smtClean="0"/>
              <a:t>3</a:t>
            </a:r>
            <a:endParaRPr lang="en-US" dirty="0"/>
          </a:p>
        </p:txBody>
      </p:sp>
    </p:spTree>
    <p:extLst>
      <p:ext uri="{BB962C8B-B14F-4D97-AF65-F5344CB8AC3E}">
        <p14:creationId xmlns="" xmlns:p14="http://schemas.microsoft.com/office/powerpoint/2010/main" val="368123469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143000"/>
            <a:ext cx="8610600" cy="5105400"/>
          </a:xfrm>
        </p:spPr>
        <p:txBody>
          <a:bodyPr>
            <a:normAutofit fontScale="77500" lnSpcReduction="20000"/>
          </a:bodyPr>
          <a:lstStyle/>
          <a:p>
            <a:r>
              <a:rPr lang="en-US" sz="3100" b="1" u="sng" dirty="0" smtClean="0"/>
              <a:t>Improved </a:t>
            </a:r>
            <a:r>
              <a:rPr lang="en-US" sz="3100" b="1" u="sng" dirty="0"/>
              <a:t>overall availability:</a:t>
            </a:r>
            <a:r>
              <a:rPr lang="en-US" sz="3100" dirty="0"/>
              <a:t> This is another big one. SAN storage is much more reliable than internal, server-based disk storage. Things break a lot less often.</a:t>
            </a:r>
          </a:p>
          <a:p>
            <a:r>
              <a:rPr lang="en-US" sz="3100" b="1" u="sng" dirty="0" smtClean="0"/>
              <a:t>Reduction of servers:</a:t>
            </a:r>
            <a:r>
              <a:rPr lang="en-US" sz="3100" dirty="0" smtClean="0"/>
              <a:t> You won't need as many file servers with a SAN. And because SANs are so fast, even your existing servers run faster when connected to the SAN. You get more out of your current servers and don't need to buy new ones as often.</a:t>
            </a:r>
          </a:p>
          <a:p>
            <a:r>
              <a:rPr lang="en-US" sz="3100" b="1" u="sng" dirty="0"/>
              <a:t>Improved network performance and fewer network upgrades:</a:t>
            </a:r>
            <a:r>
              <a:rPr lang="en-US" sz="3100" dirty="0"/>
              <a:t> You can back up all your data over the SAN (which is dedicated to that purpose) rather than over the LAN (which has other duties). Since you use less bandwidth on the LAN, you can get more out of it.</a:t>
            </a:r>
          </a:p>
          <a:p>
            <a:endParaRPr lang="en-US" sz="2900" dirty="0" smtClean="0"/>
          </a:p>
          <a:p>
            <a:endParaRPr lang="en-US" dirty="0"/>
          </a:p>
        </p:txBody>
      </p:sp>
      <p:sp>
        <p:nvSpPr>
          <p:cNvPr id="3" name="Title 2"/>
          <p:cNvSpPr>
            <a:spLocks noGrp="1"/>
          </p:cNvSpPr>
          <p:nvPr>
            <p:ph type="title"/>
          </p:nvPr>
        </p:nvSpPr>
        <p:spPr/>
        <p:txBody>
          <a:bodyPr/>
          <a:lstStyle/>
          <a:p>
            <a:r>
              <a:rPr lang="en-US" dirty="0"/>
              <a:t>Benefits of SAN Part: 4</a:t>
            </a:r>
          </a:p>
        </p:txBody>
      </p:sp>
    </p:spTree>
    <p:extLst>
      <p:ext uri="{BB962C8B-B14F-4D97-AF65-F5344CB8AC3E}">
        <p14:creationId xmlns="" xmlns:p14="http://schemas.microsoft.com/office/powerpoint/2010/main" val="99716901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219200"/>
            <a:ext cx="8686800" cy="5257800"/>
          </a:xfrm>
        </p:spPr>
        <p:txBody>
          <a:bodyPr>
            <a:normAutofit fontScale="47500" lnSpcReduction="20000"/>
          </a:bodyPr>
          <a:lstStyle/>
          <a:p>
            <a:r>
              <a:rPr lang="en-US" sz="4800" b="1" u="sng" dirty="0" smtClean="0"/>
              <a:t>Increased </a:t>
            </a:r>
            <a:r>
              <a:rPr lang="en-US" sz="4800" b="1" u="sng" dirty="0"/>
              <a:t>input/output (I/O) performance and bulk data movement:</a:t>
            </a:r>
            <a:r>
              <a:rPr lang="en-US" sz="4800" dirty="0"/>
              <a:t> Yup, SANs are fast. They move data much faster than do internal drives or devices attached to the LAN. In high-performance computing environments, for example, IB (</a:t>
            </a:r>
            <a:r>
              <a:rPr lang="en-US" sz="4800" dirty="0" err="1"/>
              <a:t>Infiniband</a:t>
            </a:r>
            <a:r>
              <a:rPr lang="en-US" sz="4800" dirty="0"/>
              <a:t>) storage-network technology can move a single data stream at multiple gigabytes per second.</a:t>
            </a:r>
          </a:p>
          <a:p>
            <a:r>
              <a:rPr lang="en-US" sz="4800" b="1" u="sng" dirty="0"/>
              <a:t>Reduced/eliminated backup windows:</a:t>
            </a:r>
            <a:r>
              <a:rPr lang="en-US" sz="4800" dirty="0"/>
              <a:t> A </a:t>
            </a:r>
            <a:r>
              <a:rPr lang="en-US" sz="4800" i="1" dirty="0"/>
              <a:t>backup window</a:t>
            </a:r>
            <a:r>
              <a:rPr lang="en-US" sz="4800" dirty="0"/>
              <a:t> is the time it takes to back up all your data. When you do your backups over the SAN instead of over the LAN, you can do them at any time, day or night. If you use CDP (Continuous Data Protection) solutions over the SAN, you can pretty much eliminate backup as a separate process (it just happens all the time).</a:t>
            </a:r>
          </a:p>
          <a:p>
            <a:r>
              <a:rPr lang="en-US" sz="4800" b="1" u="sng" dirty="0"/>
              <a:t>Protected critical data:</a:t>
            </a:r>
            <a:r>
              <a:rPr lang="en-US" sz="4800" dirty="0"/>
              <a:t> SAN storage devices use advanced technology to ensure that your critical data remains safe and available.</a:t>
            </a:r>
          </a:p>
          <a:p>
            <a:endParaRPr lang="en-US" dirty="0"/>
          </a:p>
        </p:txBody>
      </p:sp>
      <p:sp>
        <p:nvSpPr>
          <p:cNvPr id="3" name="Title 2"/>
          <p:cNvSpPr>
            <a:spLocks noGrp="1"/>
          </p:cNvSpPr>
          <p:nvPr>
            <p:ph type="title"/>
          </p:nvPr>
        </p:nvSpPr>
        <p:spPr/>
        <p:txBody>
          <a:bodyPr/>
          <a:lstStyle/>
          <a:p>
            <a:r>
              <a:rPr lang="en-US" dirty="0"/>
              <a:t>Benefits of SAN Part: 5</a:t>
            </a:r>
          </a:p>
        </p:txBody>
      </p:sp>
    </p:spTree>
    <p:extLst>
      <p:ext uri="{BB962C8B-B14F-4D97-AF65-F5344CB8AC3E}">
        <p14:creationId xmlns="" xmlns:p14="http://schemas.microsoft.com/office/powerpoint/2010/main" val="41220955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reason memory cannot be avoided is because Hard Drive’s are slower than Memory.</a:t>
            </a:r>
          </a:p>
          <a:p>
            <a:r>
              <a:rPr lang="en-US" dirty="0" smtClean="0"/>
              <a:t>A </a:t>
            </a:r>
            <a:r>
              <a:rPr lang="en-US" dirty="0"/>
              <a:t>typical </a:t>
            </a:r>
            <a:r>
              <a:rPr lang="en-US" dirty="0" smtClean="0"/>
              <a:t>Memory Bus </a:t>
            </a:r>
            <a:r>
              <a:rPr lang="en-US" dirty="0"/>
              <a:t>Bandwidth for </a:t>
            </a:r>
            <a:r>
              <a:rPr lang="en-US" dirty="0" smtClean="0"/>
              <a:t>Physical Memory </a:t>
            </a:r>
            <a:r>
              <a:rPr lang="en-US" dirty="0"/>
              <a:t>is around </a:t>
            </a:r>
            <a:r>
              <a:rPr lang="en-US" dirty="0" smtClean="0"/>
              <a:t>48 </a:t>
            </a:r>
            <a:r>
              <a:rPr lang="en-US" dirty="0" err="1" smtClean="0"/>
              <a:t>Gbit</a:t>
            </a:r>
            <a:r>
              <a:rPr lang="en-US" smtClean="0"/>
              <a:t>/s (6 </a:t>
            </a:r>
            <a:r>
              <a:rPr lang="en-US" dirty="0" smtClean="0"/>
              <a:t>GB/s) </a:t>
            </a:r>
            <a:r>
              <a:rPr lang="en-US" dirty="0"/>
              <a:t>while a standard hard drive speed is around </a:t>
            </a:r>
            <a:r>
              <a:rPr lang="en-US" dirty="0" smtClean="0"/>
              <a:t>800-1024 </a:t>
            </a:r>
            <a:r>
              <a:rPr lang="en-US" dirty="0" err="1" smtClean="0"/>
              <a:t>Mbit</a:t>
            </a:r>
            <a:r>
              <a:rPr lang="en-US" dirty="0" smtClean="0"/>
              <a:t>/s (100 MB/s – 125 MB/S).</a:t>
            </a:r>
            <a:endParaRPr lang="en-US" dirty="0"/>
          </a:p>
          <a:p>
            <a:endParaRPr lang="en-US" dirty="0"/>
          </a:p>
        </p:txBody>
      </p:sp>
      <p:sp>
        <p:nvSpPr>
          <p:cNvPr id="3" name="Title 2"/>
          <p:cNvSpPr>
            <a:spLocks noGrp="1"/>
          </p:cNvSpPr>
          <p:nvPr>
            <p:ph type="title"/>
          </p:nvPr>
        </p:nvSpPr>
        <p:spPr/>
        <p:txBody>
          <a:bodyPr/>
          <a:lstStyle/>
          <a:p>
            <a:r>
              <a:rPr lang="en-US" dirty="0" smtClean="0"/>
              <a:t>Memory in detail…</a:t>
            </a:r>
            <a:endParaRPr lang="en-US" dirty="0"/>
          </a:p>
        </p:txBody>
      </p:sp>
    </p:spTree>
    <p:extLst>
      <p:ext uri="{BB962C8B-B14F-4D97-AF65-F5344CB8AC3E}">
        <p14:creationId xmlns="" xmlns:p14="http://schemas.microsoft.com/office/powerpoint/2010/main" val="367555202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295400"/>
            <a:ext cx="8534400" cy="4711891"/>
          </a:xfrm>
        </p:spPr>
        <p:txBody>
          <a:bodyPr>
            <a:normAutofit fontScale="85000" lnSpcReduction="10000"/>
          </a:bodyPr>
          <a:lstStyle/>
          <a:p>
            <a:r>
              <a:rPr lang="en-US" b="1" u="sng" dirty="0" err="1"/>
              <a:t>Nondisruptive</a:t>
            </a:r>
            <a:r>
              <a:rPr lang="en-US" b="1" u="sng" dirty="0"/>
              <a:t> scalability:</a:t>
            </a:r>
            <a:r>
              <a:rPr lang="en-US" dirty="0"/>
              <a:t> Sounds impressive, doesn't it' It means you can add storage to a storage network at any time without affecting the devices currently using the network.</a:t>
            </a:r>
          </a:p>
          <a:p>
            <a:r>
              <a:rPr lang="en-US" b="1" u="sng" dirty="0"/>
              <a:t>Easier development and testing of applications:</a:t>
            </a:r>
            <a:r>
              <a:rPr lang="en-US" dirty="0"/>
              <a:t> By using SAN-based mirror copies of production data, you can easily use actual production data to test new applications while the original application stays online.</a:t>
            </a:r>
          </a:p>
          <a:p>
            <a:r>
              <a:rPr lang="en-US" b="1" u="sng" dirty="0"/>
              <a:t>Support for server clusters:</a:t>
            </a:r>
            <a:r>
              <a:rPr lang="en-US" dirty="0"/>
              <a:t> </a:t>
            </a:r>
            <a:r>
              <a:rPr lang="en-US" i="1" dirty="0"/>
              <a:t>Server clustering</a:t>
            </a:r>
            <a:r>
              <a:rPr lang="en-US" dirty="0"/>
              <a:t> is a method of making two individual servers look like one and guard each other's back. If one of them has a heart attack, the other one takes over automatically to keep the applications running. Clusters require access to a shared disk drive; a SAN makes this possible.</a:t>
            </a:r>
          </a:p>
          <a:p>
            <a:endParaRPr lang="en-US" dirty="0"/>
          </a:p>
        </p:txBody>
      </p:sp>
      <p:sp>
        <p:nvSpPr>
          <p:cNvPr id="3" name="Title 2"/>
          <p:cNvSpPr>
            <a:spLocks noGrp="1"/>
          </p:cNvSpPr>
          <p:nvPr>
            <p:ph type="title"/>
          </p:nvPr>
        </p:nvSpPr>
        <p:spPr/>
        <p:txBody>
          <a:bodyPr/>
          <a:lstStyle/>
          <a:p>
            <a:r>
              <a:rPr lang="en-US" dirty="0"/>
              <a:t>Benefits of SAN Part: </a:t>
            </a:r>
            <a:r>
              <a:rPr lang="en-US" dirty="0" smtClean="0"/>
              <a:t>6</a:t>
            </a:r>
            <a:endParaRPr lang="en-US" dirty="0"/>
          </a:p>
        </p:txBody>
      </p:sp>
    </p:spTree>
    <p:extLst>
      <p:ext uri="{BB962C8B-B14F-4D97-AF65-F5344CB8AC3E}">
        <p14:creationId xmlns="" xmlns:p14="http://schemas.microsoft.com/office/powerpoint/2010/main" val="4162133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u="sng" dirty="0" smtClean="0"/>
              <a:t>Storage on demand:</a:t>
            </a:r>
            <a:r>
              <a:rPr lang="en-US" dirty="0" smtClean="0"/>
              <a:t> </a:t>
            </a:r>
            <a:r>
              <a:rPr lang="en-US" dirty="0"/>
              <a:t>Because SAN disks are available to any server in the storage network, free storage space can be allocated on demand to any server that needs it, any time. Storage virtualization can simplify storage provisioning across storage arrays from multiple vendors.</a:t>
            </a:r>
          </a:p>
          <a:p>
            <a:endParaRPr lang="en-US" dirty="0"/>
          </a:p>
        </p:txBody>
      </p:sp>
      <p:sp>
        <p:nvSpPr>
          <p:cNvPr id="3" name="Title 2"/>
          <p:cNvSpPr>
            <a:spLocks noGrp="1"/>
          </p:cNvSpPr>
          <p:nvPr>
            <p:ph type="title"/>
          </p:nvPr>
        </p:nvSpPr>
        <p:spPr/>
        <p:txBody>
          <a:bodyPr/>
          <a:lstStyle/>
          <a:p>
            <a:r>
              <a:rPr lang="en-US" dirty="0"/>
              <a:t>Benefits of SAN Part: </a:t>
            </a:r>
            <a:r>
              <a:rPr lang="en-US" dirty="0" smtClean="0"/>
              <a:t>7</a:t>
            </a:r>
            <a:endParaRPr lang="en-US" dirty="0"/>
          </a:p>
        </p:txBody>
      </p:sp>
    </p:spTree>
    <p:extLst>
      <p:ext uri="{BB962C8B-B14F-4D97-AF65-F5344CB8AC3E}">
        <p14:creationId xmlns="" xmlns:p14="http://schemas.microsoft.com/office/powerpoint/2010/main" val="151350167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6200" y="1143000"/>
            <a:ext cx="9067800" cy="5562600"/>
          </a:xfrm>
        </p:spPr>
        <p:txBody>
          <a:bodyPr>
            <a:normAutofit fontScale="70000" lnSpcReduction="20000"/>
          </a:bodyPr>
          <a:lstStyle/>
          <a:p>
            <a:r>
              <a:rPr lang="en-US" dirty="0"/>
              <a:t>Using English as a metaphor, think of a typical protocol conversation like this:</a:t>
            </a:r>
          </a:p>
          <a:p>
            <a:r>
              <a:rPr lang="en-US" dirty="0"/>
              <a:t>HBA in the server: "Hey! How are you' I'm in this server, and I'm trying to find a disk drive to store this data. Who are you'"</a:t>
            </a:r>
          </a:p>
          <a:p>
            <a:r>
              <a:rPr lang="en-US" dirty="0"/>
              <a:t>Switch: "Hi. I'm a </a:t>
            </a:r>
            <a:r>
              <a:rPr lang="en-US" dirty="0" err="1"/>
              <a:t>Fibre</a:t>
            </a:r>
            <a:r>
              <a:rPr lang="en-US" dirty="0"/>
              <a:t> Channel switch. I see that you can speak </a:t>
            </a:r>
            <a:r>
              <a:rPr lang="en-US" dirty="0" err="1"/>
              <a:t>Fibre</a:t>
            </a:r>
            <a:r>
              <a:rPr lang="en-US" dirty="0"/>
              <a:t> Channel. Let's talk using the new version 2 dialect, okay'"</a:t>
            </a:r>
          </a:p>
          <a:p>
            <a:r>
              <a:rPr lang="en-US" dirty="0"/>
              <a:t>HBA in the server: "Okay. Look, do you know of any good disk drives I can use to store the data?"</a:t>
            </a:r>
          </a:p>
          <a:p>
            <a:r>
              <a:rPr lang="en-US" dirty="0"/>
              <a:t>Switch: "Sure, according to your address, I've been authorized to give you access to a drive on my Port 3. Would you like to speak with her? Remember, SCSI drives speak a different language. Do you speak SCSI?"</a:t>
            </a:r>
          </a:p>
          <a:p>
            <a:r>
              <a:rPr lang="en-US" dirty="0"/>
              <a:t>HBA in the server: "Nope, but the server's application does! Thanks. I'll have him send you all the data using the SCSI protocol. Can you forward this to the disk?"</a:t>
            </a:r>
          </a:p>
          <a:p>
            <a:r>
              <a:rPr lang="en-US" dirty="0"/>
              <a:t>Switch: "Done deal. Hey, SCSI drive on Port 3, here's a message for you!"</a:t>
            </a:r>
          </a:p>
          <a:p>
            <a:r>
              <a:rPr lang="en-US" dirty="0"/>
              <a:t>At this point, the session is established; the switch now passes SCSI messages through to the disk drive. The drive acknowledges the messages and does what the server tells it to do.</a:t>
            </a:r>
          </a:p>
          <a:p>
            <a:endParaRPr lang="en-US" dirty="0"/>
          </a:p>
        </p:txBody>
      </p:sp>
      <p:sp>
        <p:nvSpPr>
          <p:cNvPr id="3" name="Title 2"/>
          <p:cNvSpPr>
            <a:spLocks noGrp="1"/>
          </p:cNvSpPr>
          <p:nvPr>
            <p:ph type="title"/>
          </p:nvPr>
        </p:nvSpPr>
        <p:spPr/>
        <p:txBody>
          <a:bodyPr>
            <a:normAutofit fontScale="90000"/>
          </a:bodyPr>
          <a:lstStyle/>
          <a:p>
            <a:r>
              <a:rPr lang="en-US" dirty="0" smtClean="0"/>
              <a:t>How SAN devices communicate…</a:t>
            </a:r>
            <a:endParaRPr lang="en-US" dirty="0"/>
          </a:p>
        </p:txBody>
      </p:sp>
    </p:spTree>
    <p:extLst>
      <p:ext uri="{BB962C8B-B14F-4D97-AF65-F5344CB8AC3E}">
        <p14:creationId xmlns="" xmlns:p14="http://schemas.microsoft.com/office/powerpoint/2010/main" val="195609830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 Sample SAN…</a:t>
            </a:r>
            <a:endParaRPr lang="en-US" dirty="0"/>
          </a:p>
        </p:txBody>
      </p:sp>
      <p:pic>
        <p:nvPicPr>
          <p:cNvPr id="1126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1265225"/>
            <a:ext cx="9144000" cy="5592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6365036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EMC </a:t>
            </a:r>
            <a:r>
              <a:rPr lang="en-US" dirty="0" err="1" smtClean="0"/>
              <a:t>Clariion</a:t>
            </a:r>
            <a:r>
              <a:rPr lang="en-US" dirty="0" smtClean="0"/>
              <a:t> and </a:t>
            </a:r>
            <a:r>
              <a:rPr lang="en-US" dirty="0" err="1" smtClean="0"/>
              <a:t>Symmetrix</a:t>
            </a:r>
            <a:r>
              <a:rPr lang="en-US" dirty="0" smtClean="0"/>
              <a:t> (DMX)</a:t>
            </a:r>
          </a:p>
          <a:p>
            <a:r>
              <a:rPr lang="en-US" dirty="0" err="1" smtClean="0"/>
              <a:t>NetApp</a:t>
            </a:r>
            <a:r>
              <a:rPr lang="en-US" dirty="0" smtClean="0"/>
              <a:t> FAS solutions</a:t>
            </a:r>
          </a:p>
          <a:p>
            <a:r>
              <a:rPr lang="en-US" dirty="0" smtClean="0"/>
              <a:t>HP EVA</a:t>
            </a:r>
          </a:p>
          <a:p>
            <a:r>
              <a:rPr lang="en-US" dirty="0" smtClean="0"/>
              <a:t>IBM System Storage</a:t>
            </a:r>
          </a:p>
          <a:p>
            <a:r>
              <a:rPr lang="en-US" dirty="0" smtClean="0"/>
              <a:t>3par</a:t>
            </a:r>
          </a:p>
          <a:p>
            <a:r>
              <a:rPr lang="en-US" dirty="0" err="1" smtClean="0"/>
              <a:t>Compellent</a:t>
            </a:r>
            <a:endParaRPr lang="en-US" dirty="0" smtClean="0"/>
          </a:p>
          <a:p>
            <a:r>
              <a:rPr lang="en-US" dirty="0" err="1" smtClean="0"/>
              <a:t>Xiotech</a:t>
            </a:r>
            <a:endParaRPr lang="en-US" dirty="0" smtClean="0"/>
          </a:p>
          <a:p>
            <a:r>
              <a:rPr lang="en-US" dirty="0" smtClean="0"/>
              <a:t>Dell </a:t>
            </a:r>
            <a:r>
              <a:rPr lang="en-US" dirty="0" err="1" smtClean="0"/>
              <a:t>EqualLogic</a:t>
            </a:r>
            <a:endParaRPr lang="en-US" dirty="0" smtClean="0"/>
          </a:p>
          <a:p>
            <a:r>
              <a:rPr lang="en-US" dirty="0" smtClean="0"/>
              <a:t>Apple </a:t>
            </a:r>
            <a:r>
              <a:rPr lang="en-US" dirty="0" err="1" smtClean="0"/>
              <a:t>Xserve</a:t>
            </a:r>
            <a:r>
              <a:rPr lang="en-US" dirty="0" smtClean="0"/>
              <a:t> RAID</a:t>
            </a:r>
          </a:p>
          <a:p>
            <a:endParaRPr lang="en-US" dirty="0"/>
          </a:p>
        </p:txBody>
      </p:sp>
      <p:sp>
        <p:nvSpPr>
          <p:cNvPr id="3" name="Title 2"/>
          <p:cNvSpPr>
            <a:spLocks noGrp="1"/>
          </p:cNvSpPr>
          <p:nvPr>
            <p:ph type="title"/>
          </p:nvPr>
        </p:nvSpPr>
        <p:spPr/>
        <p:txBody>
          <a:bodyPr/>
          <a:lstStyle/>
          <a:p>
            <a:r>
              <a:rPr lang="en-US" dirty="0" smtClean="0"/>
              <a:t>SAN Players…</a:t>
            </a:r>
            <a:endParaRPr lang="en-US" dirty="0"/>
          </a:p>
        </p:txBody>
      </p:sp>
    </p:spTree>
    <p:extLst>
      <p:ext uri="{BB962C8B-B14F-4D97-AF65-F5344CB8AC3E}">
        <p14:creationId xmlns="" xmlns:p14="http://schemas.microsoft.com/office/powerpoint/2010/main" val="133400588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371600"/>
            <a:ext cx="8763000" cy="5257800"/>
          </a:xfrm>
        </p:spPr>
        <p:txBody>
          <a:bodyPr/>
          <a:lstStyle/>
          <a:p>
            <a:r>
              <a:rPr lang="en-US" sz="2400" dirty="0"/>
              <a:t>RAID is a technique for storing the same data on multiple hard disks to increase </a:t>
            </a:r>
            <a:r>
              <a:rPr lang="en-US" sz="2400" dirty="0" smtClean="0"/>
              <a:t>read/write </a:t>
            </a:r>
            <a:r>
              <a:rPr lang="en-US" sz="2400" dirty="0"/>
              <a:t>performance and fault tolerance. In a properly configured RAID storage system, the loss of any single disk will not interfere with users' ability to access the data stored on the failed disk</a:t>
            </a:r>
            <a:r>
              <a:rPr lang="en-US" sz="2400" dirty="0" smtClean="0"/>
              <a:t>.</a:t>
            </a:r>
          </a:p>
          <a:p>
            <a:r>
              <a:rPr lang="en-US" sz="2400" dirty="0"/>
              <a:t>RAID has become a standard but transparent feature in both enterprise-class and consumer-class storage products. </a:t>
            </a:r>
            <a:endParaRPr lang="en-US" sz="2400" dirty="0" smtClean="0"/>
          </a:p>
          <a:p>
            <a:r>
              <a:rPr lang="en-US" sz="2400" dirty="0" smtClean="0"/>
              <a:t>Various RAID Types</a:t>
            </a:r>
          </a:p>
        </p:txBody>
      </p:sp>
      <p:sp>
        <p:nvSpPr>
          <p:cNvPr id="3" name="Title 2"/>
          <p:cNvSpPr>
            <a:spLocks noGrp="1"/>
          </p:cNvSpPr>
          <p:nvPr>
            <p:ph type="title"/>
          </p:nvPr>
        </p:nvSpPr>
        <p:spPr/>
        <p:txBody>
          <a:bodyPr>
            <a:normAutofit fontScale="90000"/>
          </a:bodyPr>
          <a:lstStyle/>
          <a:p>
            <a:r>
              <a:rPr lang="en-US" dirty="0" smtClean="0"/>
              <a:t>RAID (Redundant Array of Independent Disks)</a:t>
            </a:r>
            <a:endParaRPr lang="en-US" dirty="0"/>
          </a:p>
        </p:txBody>
      </p:sp>
      <p:graphicFrame>
        <p:nvGraphicFramePr>
          <p:cNvPr id="4" name="Table 3"/>
          <p:cNvGraphicFramePr>
            <a:graphicFrameLocks noGrp="1"/>
          </p:cNvGraphicFramePr>
          <p:nvPr>
            <p:extLst>
              <p:ext uri="{D42A27DB-BD31-4B8C-83A1-F6EECF244321}">
                <p14:modId xmlns="" xmlns:p14="http://schemas.microsoft.com/office/powerpoint/2010/main" val="441158172"/>
              </p:ext>
            </p:extLst>
          </p:nvPr>
        </p:nvGraphicFramePr>
        <p:xfrm>
          <a:off x="2895600" y="5334000"/>
          <a:ext cx="4876800" cy="1112520"/>
        </p:xfrm>
        <a:graphic>
          <a:graphicData uri="http://schemas.openxmlformats.org/drawingml/2006/table">
            <a:tbl>
              <a:tblPr firstRow="1" bandRow="1">
                <a:tableStyleId>{5C22544A-7EE6-4342-B048-85BDC9FD1C3A}</a:tableStyleId>
              </a:tblPr>
              <a:tblGrid>
                <a:gridCol w="1600200"/>
                <a:gridCol w="3276600"/>
              </a:tblGrid>
              <a:tr h="370840">
                <a:tc>
                  <a:txBody>
                    <a:bodyPr/>
                    <a:lstStyle/>
                    <a:p>
                      <a:r>
                        <a:rPr lang="en-US" dirty="0" smtClean="0">
                          <a:solidFill>
                            <a:schemeClr val="tx1"/>
                          </a:solidFill>
                          <a:latin typeface="Adobe Caslon Pro Bold" pitchFamily="18" charset="0"/>
                        </a:rPr>
                        <a:t>RAID</a:t>
                      </a:r>
                      <a:r>
                        <a:rPr lang="en-US" baseline="0" dirty="0" smtClean="0">
                          <a:solidFill>
                            <a:schemeClr val="tx1"/>
                          </a:solidFill>
                          <a:latin typeface="Adobe Caslon Pro Bold" pitchFamily="18" charset="0"/>
                        </a:rPr>
                        <a:t> – 0</a:t>
                      </a:r>
                      <a:endParaRPr lang="en-US" dirty="0">
                        <a:solidFill>
                          <a:schemeClr val="tx1"/>
                        </a:solidFill>
                        <a:latin typeface="Adobe Caslon Pro Bold"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dirty="0" smtClean="0">
                          <a:solidFill>
                            <a:schemeClr val="tx1"/>
                          </a:solidFill>
                          <a:latin typeface="Adobe Caslon Pro Bold" pitchFamily="18" charset="0"/>
                        </a:rPr>
                        <a:t>RAID</a:t>
                      </a:r>
                      <a:r>
                        <a:rPr lang="en-US" baseline="0" dirty="0" smtClean="0">
                          <a:solidFill>
                            <a:schemeClr val="tx1"/>
                          </a:solidFill>
                          <a:latin typeface="Adobe Caslon Pro Bold" pitchFamily="18" charset="0"/>
                        </a:rPr>
                        <a:t> – 5</a:t>
                      </a:r>
                      <a:endParaRPr lang="en-US" dirty="0">
                        <a:solidFill>
                          <a:schemeClr val="tx1"/>
                        </a:solidFill>
                        <a:latin typeface="Adobe Caslon Pro Bold"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r>
              <a:tr h="370840">
                <a:tc>
                  <a:txBody>
                    <a:bodyPr/>
                    <a:lstStyle/>
                    <a:p>
                      <a:r>
                        <a:rPr lang="en-US" b="1" dirty="0" smtClean="0">
                          <a:latin typeface="Adobe Caslon Pro Bold" pitchFamily="18" charset="0"/>
                        </a:rPr>
                        <a:t>RAID</a:t>
                      </a:r>
                      <a:r>
                        <a:rPr lang="en-US" b="1" baseline="0" dirty="0" smtClean="0">
                          <a:latin typeface="Adobe Caslon Pro Bold" pitchFamily="18" charset="0"/>
                        </a:rPr>
                        <a:t> – 1</a:t>
                      </a:r>
                      <a:endParaRPr lang="en-US" b="1" dirty="0">
                        <a:latin typeface="Adobe Caslon Pro Bold"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dirty="0" smtClean="0">
                          <a:latin typeface="Adobe Caslon Pro Bold" pitchFamily="18" charset="0"/>
                        </a:rPr>
                        <a:t>RAID – 6</a:t>
                      </a:r>
                      <a:endParaRPr lang="en-US" dirty="0">
                        <a:latin typeface="Adobe Caslon Pro Bold"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r>
              <a:tr h="370840">
                <a:tc>
                  <a:txBody>
                    <a:bodyPr/>
                    <a:lstStyle/>
                    <a:p>
                      <a:r>
                        <a:rPr lang="en-US" b="1" dirty="0" smtClean="0">
                          <a:latin typeface="Adobe Caslon Pro Bold" pitchFamily="18" charset="0"/>
                        </a:rPr>
                        <a:t>RAID</a:t>
                      </a:r>
                      <a:r>
                        <a:rPr lang="en-US" b="1" baseline="0" dirty="0" smtClean="0">
                          <a:latin typeface="Adobe Caslon Pro Bold" pitchFamily="18" charset="0"/>
                        </a:rPr>
                        <a:t> – 1+0 </a:t>
                      </a:r>
                      <a:endParaRPr lang="en-US" b="1" dirty="0">
                        <a:latin typeface="Adobe Caslon Pro Bold"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latin typeface="Adobe Caslon Pro Bold" pitchFamily="18" charset="0"/>
                        </a:rPr>
                        <a:t>RAID</a:t>
                      </a:r>
                      <a:r>
                        <a:rPr lang="en-US" b="1" baseline="0" dirty="0" smtClean="0">
                          <a:latin typeface="Adobe Caslon Pro Bold" pitchFamily="18" charset="0"/>
                        </a:rPr>
                        <a:t> – 0+1</a:t>
                      </a:r>
                      <a:endParaRPr lang="en-US" b="1" dirty="0" smtClean="0">
                        <a:latin typeface="Adobe Caslon Pro Bold"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r>
            </a:tbl>
          </a:graphicData>
        </a:graphic>
      </p:graphicFrame>
    </p:spTree>
    <p:extLst>
      <p:ext uri="{BB962C8B-B14F-4D97-AF65-F5344CB8AC3E}">
        <p14:creationId xmlns="" xmlns:p14="http://schemas.microsoft.com/office/powerpoint/2010/main" val="408544392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RAID 0 (Striping) requires a minimum of two disks, an array with its disks configured in RAID 0 mode will have its data written sequentially and concurrently.</a:t>
            </a:r>
          </a:p>
          <a:p>
            <a:r>
              <a:rPr lang="en-US" dirty="0" smtClean="0"/>
              <a:t>In RAID 0 if a disk fail’s all the</a:t>
            </a:r>
            <a:endParaRPr lang="en-US" dirty="0"/>
          </a:p>
          <a:p>
            <a:pPr marL="109728" indent="0">
              <a:buNone/>
            </a:pPr>
            <a:r>
              <a:rPr lang="en-US" dirty="0" smtClean="0"/>
              <a:t>  data is lost.</a:t>
            </a:r>
          </a:p>
        </p:txBody>
      </p:sp>
      <p:sp>
        <p:nvSpPr>
          <p:cNvPr id="3" name="Title 2"/>
          <p:cNvSpPr>
            <a:spLocks noGrp="1"/>
          </p:cNvSpPr>
          <p:nvPr>
            <p:ph type="title"/>
          </p:nvPr>
        </p:nvSpPr>
        <p:spPr/>
        <p:txBody>
          <a:bodyPr/>
          <a:lstStyle/>
          <a:p>
            <a:r>
              <a:rPr lang="en-US" dirty="0" smtClean="0"/>
              <a:t>RAID 0</a:t>
            </a:r>
            <a:endParaRPr lang="en-US" dirty="0"/>
          </a:p>
        </p:txBody>
      </p:sp>
      <p:pic>
        <p:nvPicPr>
          <p:cNvPr id="12291"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248400" y="2743200"/>
            <a:ext cx="2685081" cy="411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00596837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RAID 1 (Mirroring) also requires minimum of two disks, an array with its disks configured in RAID 1 mode will have the data written identically.</a:t>
            </a:r>
          </a:p>
          <a:p>
            <a:r>
              <a:rPr lang="en-US" dirty="0" smtClean="0"/>
              <a:t>In RAID 1 if a disk fail’s the data</a:t>
            </a:r>
          </a:p>
          <a:p>
            <a:pPr marL="109728" indent="0">
              <a:buNone/>
            </a:pPr>
            <a:r>
              <a:rPr lang="en-US" dirty="0" smtClean="0"/>
              <a:t>  will not be lost because of</a:t>
            </a:r>
          </a:p>
          <a:p>
            <a:pPr marL="109728" indent="0">
              <a:buNone/>
            </a:pPr>
            <a:r>
              <a:rPr lang="en-US" dirty="0"/>
              <a:t> </a:t>
            </a:r>
            <a:r>
              <a:rPr lang="en-US" dirty="0" smtClean="0"/>
              <a:t> mirroring.</a:t>
            </a:r>
            <a:endParaRPr lang="en-US" dirty="0"/>
          </a:p>
        </p:txBody>
      </p:sp>
      <p:sp>
        <p:nvSpPr>
          <p:cNvPr id="3" name="Title 2"/>
          <p:cNvSpPr>
            <a:spLocks noGrp="1"/>
          </p:cNvSpPr>
          <p:nvPr>
            <p:ph type="title"/>
          </p:nvPr>
        </p:nvSpPr>
        <p:spPr/>
        <p:txBody>
          <a:bodyPr/>
          <a:lstStyle/>
          <a:p>
            <a:r>
              <a:rPr lang="en-US" dirty="0" smtClean="0"/>
              <a:t>RAID 1</a:t>
            </a:r>
            <a:endParaRPr lang="en-US" dirty="0"/>
          </a:p>
        </p:txBody>
      </p:sp>
      <p:pic>
        <p:nvPicPr>
          <p:cNvPr id="1331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248400" y="2719610"/>
            <a:ext cx="2709863" cy="41037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90332290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400" dirty="0" smtClean="0"/>
              <a:t>RAID 5 (Striping + Parity) requires a minimum of three disks, an array with its disks configured in RAID 5 mode will have its data written concurrently but all the disks will have a parity sector.</a:t>
            </a:r>
          </a:p>
          <a:p>
            <a:r>
              <a:rPr lang="en-US" sz="2400" dirty="0" smtClean="0"/>
              <a:t>In RAID 5 if more </a:t>
            </a:r>
          </a:p>
          <a:p>
            <a:pPr marL="109728" indent="0">
              <a:buNone/>
            </a:pPr>
            <a:r>
              <a:rPr lang="en-US" sz="2400" dirty="0"/>
              <a:t> </a:t>
            </a:r>
            <a:r>
              <a:rPr lang="en-US" sz="2400" dirty="0" smtClean="0"/>
              <a:t> than one disk fails</a:t>
            </a:r>
          </a:p>
          <a:p>
            <a:pPr marL="109728" indent="0">
              <a:buNone/>
            </a:pPr>
            <a:r>
              <a:rPr lang="en-US" sz="2400" dirty="0"/>
              <a:t> </a:t>
            </a:r>
            <a:r>
              <a:rPr lang="en-US" sz="2400" dirty="0" smtClean="0"/>
              <a:t> all the data is lost.</a:t>
            </a:r>
            <a:endParaRPr lang="en-US" sz="2400" dirty="0"/>
          </a:p>
        </p:txBody>
      </p:sp>
      <p:sp>
        <p:nvSpPr>
          <p:cNvPr id="3" name="Title 2"/>
          <p:cNvSpPr>
            <a:spLocks noGrp="1"/>
          </p:cNvSpPr>
          <p:nvPr>
            <p:ph type="title"/>
          </p:nvPr>
        </p:nvSpPr>
        <p:spPr/>
        <p:txBody>
          <a:bodyPr/>
          <a:lstStyle/>
          <a:p>
            <a:r>
              <a:rPr lang="en-US" dirty="0" smtClean="0"/>
              <a:t>RAID 5</a:t>
            </a:r>
            <a:endParaRPr lang="en-US" dirty="0"/>
          </a:p>
        </p:txBody>
      </p:sp>
      <p:pic>
        <p:nvPicPr>
          <p:cNvPr id="1433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657599" y="3048000"/>
            <a:ext cx="5493327" cy="3809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876800" y="152400"/>
            <a:ext cx="3733800" cy="1200329"/>
          </a:xfrm>
          <a:prstGeom prst="rect">
            <a:avLst/>
          </a:prstGeom>
          <a:solidFill>
            <a:srgbClr val="00B0F0"/>
          </a:solidFill>
        </p:spPr>
        <p:txBody>
          <a:bodyPr wrap="square" rtlCol="0">
            <a:spAutoFit/>
          </a:bodyPr>
          <a:lstStyle/>
          <a:p>
            <a:r>
              <a:rPr lang="en-US" dirty="0" smtClean="0"/>
              <a:t>Click on the below link to study the XOR algorithm.</a:t>
            </a:r>
          </a:p>
          <a:p>
            <a:r>
              <a:rPr lang="en-US" dirty="0" smtClean="0">
                <a:hlinkClick r:id="rId3"/>
              </a:rPr>
              <a:t>http://en.wikipedia.org/wiki/XOR_swap_algorithm</a:t>
            </a:r>
            <a:endParaRPr lang="en-US" dirty="0" smtClean="0"/>
          </a:p>
        </p:txBody>
      </p:sp>
    </p:spTree>
    <p:extLst>
      <p:ext uri="{BB962C8B-B14F-4D97-AF65-F5344CB8AC3E}">
        <p14:creationId xmlns="" xmlns:p14="http://schemas.microsoft.com/office/powerpoint/2010/main" val="109361610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RAID 6 (Striping + Double Parity) requires a minimum of four disks, an array with its disks </a:t>
            </a:r>
            <a:r>
              <a:rPr lang="en-US" sz="2800" dirty="0" smtClean="0"/>
              <a:t>configured </a:t>
            </a:r>
            <a:r>
              <a:rPr lang="en-US" sz="2800" dirty="0"/>
              <a:t>in RAID </a:t>
            </a:r>
            <a:r>
              <a:rPr lang="en-US" sz="2800" dirty="0" smtClean="0"/>
              <a:t>6 </a:t>
            </a:r>
            <a:r>
              <a:rPr lang="en-US" sz="2800" dirty="0"/>
              <a:t>mode will have its data written concurrently but all the disks will have a </a:t>
            </a:r>
            <a:r>
              <a:rPr lang="en-US" sz="2800" dirty="0" smtClean="0"/>
              <a:t>double parity </a:t>
            </a:r>
            <a:r>
              <a:rPr lang="en-US" sz="2800" dirty="0"/>
              <a:t>sector</a:t>
            </a:r>
            <a:r>
              <a:rPr lang="en-US" sz="2800" dirty="0" smtClean="0"/>
              <a:t>.</a:t>
            </a:r>
          </a:p>
          <a:p>
            <a:r>
              <a:rPr lang="en-US" sz="2800" dirty="0" smtClean="0"/>
              <a:t>In RAID 6 if more</a:t>
            </a:r>
          </a:p>
          <a:p>
            <a:pPr marL="109728" indent="0">
              <a:buNone/>
            </a:pPr>
            <a:r>
              <a:rPr lang="en-US" sz="2800" dirty="0" smtClean="0"/>
              <a:t>  than two disks </a:t>
            </a:r>
          </a:p>
          <a:p>
            <a:pPr marL="109728" indent="0">
              <a:buNone/>
            </a:pPr>
            <a:r>
              <a:rPr lang="en-US" sz="2800" dirty="0"/>
              <a:t> </a:t>
            </a:r>
            <a:r>
              <a:rPr lang="en-US" sz="2800" dirty="0" smtClean="0"/>
              <a:t> are lost all the </a:t>
            </a:r>
          </a:p>
          <a:p>
            <a:pPr marL="109728" indent="0">
              <a:buNone/>
            </a:pPr>
            <a:r>
              <a:rPr lang="en-US" sz="2800" dirty="0"/>
              <a:t> </a:t>
            </a:r>
            <a:r>
              <a:rPr lang="en-US" sz="2800" dirty="0" smtClean="0"/>
              <a:t> data is lost.</a:t>
            </a:r>
            <a:endParaRPr lang="en-US" sz="2800" dirty="0"/>
          </a:p>
          <a:p>
            <a:endParaRPr lang="en-US" dirty="0"/>
          </a:p>
        </p:txBody>
      </p:sp>
      <p:sp>
        <p:nvSpPr>
          <p:cNvPr id="3" name="Title 2"/>
          <p:cNvSpPr>
            <a:spLocks noGrp="1"/>
          </p:cNvSpPr>
          <p:nvPr>
            <p:ph type="title"/>
          </p:nvPr>
        </p:nvSpPr>
        <p:spPr/>
        <p:txBody>
          <a:bodyPr/>
          <a:lstStyle/>
          <a:p>
            <a:r>
              <a:rPr lang="en-US" dirty="0" smtClean="0"/>
              <a:t>RAID 6</a:t>
            </a:r>
            <a:endParaRPr lang="en-US" dirty="0"/>
          </a:p>
        </p:txBody>
      </p:sp>
      <p:pic>
        <p:nvPicPr>
          <p:cNvPr id="1536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886200" y="3581400"/>
            <a:ext cx="5257800" cy="3200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269458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3400" y="1143000"/>
            <a:ext cx="8382000" cy="5334000"/>
          </a:xfrm>
        </p:spPr>
        <p:txBody>
          <a:bodyPr>
            <a:normAutofit fontScale="92500"/>
          </a:bodyPr>
          <a:lstStyle/>
          <a:p>
            <a:r>
              <a:rPr lang="en-US" dirty="0" smtClean="0"/>
              <a:t>DMA allows hardware such as Disks, Graphics Card, Network Cards, and etc.. to access Memory and CPU independently. </a:t>
            </a:r>
          </a:p>
          <a:p>
            <a:r>
              <a:rPr lang="en-US" dirty="0" smtClean="0"/>
              <a:t>Unlike previous generation’s of hardware where hardware had to access CPU directly first before they can access memory.</a:t>
            </a:r>
          </a:p>
          <a:p>
            <a:r>
              <a:rPr lang="en-US" dirty="0" smtClean="0"/>
              <a:t>DMA assisted in handling concurrent processes at a time, because the processes would queue up in Memory and get processed in CPU and the result is then returned to the Operating System.</a:t>
            </a:r>
          </a:p>
          <a:p>
            <a:r>
              <a:rPr lang="en-US" dirty="0"/>
              <a:t>Any process from the Operating System, has to come from OS </a:t>
            </a:r>
            <a:r>
              <a:rPr lang="en-US" dirty="0">
                <a:sym typeface="Wingdings" pitchFamily="2" charset="2"/>
              </a:rPr>
              <a:t> </a:t>
            </a:r>
            <a:r>
              <a:rPr lang="en-US" dirty="0"/>
              <a:t>Hard Drive </a:t>
            </a:r>
            <a:r>
              <a:rPr lang="en-US" dirty="0">
                <a:sym typeface="Wingdings" pitchFamily="2" charset="2"/>
              </a:rPr>
              <a:t> Memory  CPU  Memory  OS</a:t>
            </a:r>
          </a:p>
          <a:p>
            <a:endParaRPr lang="en-US" dirty="0"/>
          </a:p>
        </p:txBody>
      </p:sp>
      <p:sp>
        <p:nvSpPr>
          <p:cNvPr id="3" name="Title 2"/>
          <p:cNvSpPr>
            <a:spLocks noGrp="1"/>
          </p:cNvSpPr>
          <p:nvPr>
            <p:ph type="title"/>
          </p:nvPr>
        </p:nvSpPr>
        <p:spPr/>
        <p:txBody>
          <a:bodyPr/>
          <a:lstStyle/>
          <a:p>
            <a:pPr algn="ctr"/>
            <a:r>
              <a:rPr lang="en-US" dirty="0" smtClean="0"/>
              <a:t>DMA.. (Direct Memory Access)</a:t>
            </a:r>
            <a:endParaRPr lang="en-US" dirty="0"/>
          </a:p>
        </p:txBody>
      </p:sp>
    </p:spTree>
    <p:extLst>
      <p:ext uri="{BB962C8B-B14F-4D97-AF65-F5344CB8AC3E}">
        <p14:creationId xmlns="" xmlns:p14="http://schemas.microsoft.com/office/powerpoint/2010/main" val="328093053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t>RAID 0+1 and RAID 1+0</a:t>
            </a:r>
            <a:endParaRPr lang="en-US" dirty="0"/>
          </a:p>
        </p:txBody>
      </p:sp>
      <p:pic>
        <p:nvPicPr>
          <p:cNvPr id="16388"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4800" y="1447800"/>
            <a:ext cx="4397022" cy="4343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6389" name="Picture 5"/>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901025" y="1447800"/>
            <a:ext cx="4242975" cy="4343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70515721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a:t>
            </a:r>
            <a:endParaRPr lang="en-US" dirty="0"/>
          </a:p>
        </p:txBody>
      </p:sp>
      <p:pic>
        <p:nvPicPr>
          <p:cNvPr id="1741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158023" y="1143000"/>
            <a:ext cx="3985978" cy="4419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3854" y="852900"/>
            <a:ext cx="4024746" cy="6005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Title 2"/>
          <p:cNvSpPr txBox="1">
            <a:spLocks/>
          </p:cNvSpPr>
          <p:nvPr/>
        </p:nvSpPr>
        <p:spPr>
          <a:xfrm>
            <a:off x="-76200" y="0"/>
            <a:ext cx="8922327" cy="1143000"/>
          </a:xfrm>
          <a:prstGeom prst="rect">
            <a:avLst/>
          </a:prstGeom>
        </p:spPr>
        <p:txBody>
          <a:bodyPr vert="horz" rtlCol="0" anchor="ctr">
            <a:norm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US" dirty="0" smtClean="0"/>
              <a:t>RAID 0+1                RAID 1+0</a:t>
            </a:r>
            <a:endParaRPr lang="en-US" dirty="0"/>
          </a:p>
        </p:txBody>
      </p:sp>
    </p:spTree>
    <p:extLst>
      <p:ext uri="{BB962C8B-B14F-4D97-AF65-F5344CB8AC3E}">
        <p14:creationId xmlns="" xmlns:p14="http://schemas.microsoft.com/office/powerpoint/2010/main" val="117237657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458200" cy="5148072"/>
          </a:xfrm>
        </p:spPr>
        <p:txBody>
          <a:bodyPr>
            <a:normAutofit lnSpcReduction="10000"/>
          </a:bodyPr>
          <a:lstStyle/>
          <a:p>
            <a:r>
              <a:rPr lang="en-US" u="sng" dirty="0" smtClean="0"/>
              <a:t>Striping:</a:t>
            </a:r>
            <a:r>
              <a:rPr lang="en-US" dirty="0" smtClean="0"/>
              <a:t> Disks configured in Striped Mode will have the data written across the disks.</a:t>
            </a:r>
          </a:p>
          <a:p>
            <a:r>
              <a:rPr lang="en-US" u="sng" dirty="0" smtClean="0"/>
              <a:t>Mirroring:</a:t>
            </a:r>
            <a:r>
              <a:rPr lang="en-US" dirty="0" smtClean="0"/>
              <a:t> Disks configured with Mirroring Mode will have the data mirrored or maintain an exact replica in another or opposite disk.</a:t>
            </a:r>
          </a:p>
          <a:p>
            <a:r>
              <a:rPr lang="en-US" u="sng" dirty="0" smtClean="0"/>
              <a:t>Parity:</a:t>
            </a:r>
            <a:r>
              <a:rPr lang="en-US" dirty="0" smtClean="0"/>
              <a:t> Parity Mode works by performing a logical operation on the data that is being stored on the disks. The result from the logical operation is written to a sector on the disks that are in the array.</a:t>
            </a:r>
          </a:p>
          <a:p>
            <a:r>
              <a:rPr lang="en-US" dirty="0" smtClean="0"/>
              <a:t>To read more about parity please refer to </a:t>
            </a:r>
            <a:r>
              <a:rPr lang="en-US" dirty="0" smtClean="0">
                <a:hlinkClick r:id="rId3" action="ppaction://hlinkfile"/>
              </a:rPr>
              <a:t>Information about Parity.doc</a:t>
            </a:r>
            <a:endParaRPr lang="en-US" dirty="0"/>
          </a:p>
        </p:txBody>
      </p:sp>
      <p:sp>
        <p:nvSpPr>
          <p:cNvPr id="3" name="Title 2"/>
          <p:cNvSpPr>
            <a:spLocks noGrp="1"/>
          </p:cNvSpPr>
          <p:nvPr>
            <p:ph type="title"/>
          </p:nvPr>
        </p:nvSpPr>
        <p:spPr/>
        <p:txBody>
          <a:bodyPr/>
          <a:lstStyle/>
          <a:p>
            <a:r>
              <a:rPr lang="en-US" dirty="0" smtClean="0"/>
              <a:t>RAID Acronyms…</a:t>
            </a:r>
            <a:endParaRPr lang="en-US" dirty="0"/>
          </a:p>
        </p:txBody>
      </p:sp>
    </p:spTree>
    <p:extLst>
      <p:ext uri="{BB962C8B-B14F-4D97-AF65-F5344CB8AC3E}">
        <p14:creationId xmlns="" xmlns:p14="http://schemas.microsoft.com/office/powerpoint/2010/main" val="159209414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Backups</a:t>
            </a:r>
            <a:endParaRPr lang="en-US" dirty="0"/>
          </a:p>
        </p:txBody>
      </p:sp>
      <p:pic>
        <p:nvPicPr>
          <p:cNvPr id="102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09600" y="1066800"/>
            <a:ext cx="8001000" cy="48873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61962445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Backups.. Part 2</a:t>
            </a:r>
            <a:endParaRPr lang="en-US" dirty="0"/>
          </a:p>
        </p:txBody>
      </p:sp>
      <p:pic>
        <p:nvPicPr>
          <p:cNvPr id="205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04800" y="1143000"/>
            <a:ext cx="8610600" cy="46480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5657593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382000" cy="4690872"/>
          </a:xfrm>
        </p:spPr>
        <p:txBody>
          <a:bodyPr>
            <a:normAutofit lnSpcReduction="10000"/>
          </a:bodyPr>
          <a:lstStyle/>
          <a:p>
            <a:r>
              <a:rPr lang="en-US" dirty="0" smtClean="0"/>
              <a:t>Operating System’s manage Server hardware and define various tasks that are required to be processed by CPU and the output/result is either displayed on screen or stored in memory or hard drive.</a:t>
            </a:r>
          </a:p>
          <a:p>
            <a:r>
              <a:rPr lang="en-US" dirty="0" smtClean="0"/>
              <a:t>There are various different types of Enterprise Operating Systems currently available in the market.</a:t>
            </a:r>
          </a:p>
          <a:p>
            <a:r>
              <a:rPr lang="en-US" dirty="0" smtClean="0"/>
              <a:t>Kernel is the heart of an Operating System and Kernel send’s instructions or code that needs to be compiled or processed</a:t>
            </a:r>
            <a:endParaRPr lang="en-US" dirty="0"/>
          </a:p>
        </p:txBody>
      </p:sp>
      <p:sp>
        <p:nvSpPr>
          <p:cNvPr id="3" name="Title 2"/>
          <p:cNvSpPr>
            <a:spLocks noGrp="1"/>
          </p:cNvSpPr>
          <p:nvPr>
            <p:ph type="title"/>
          </p:nvPr>
        </p:nvSpPr>
        <p:spPr/>
        <p:txBody>
          <a:bodyPr/>
          <a:lstStyle/>
          <a:p>
            <a:r>
              <a:rPr lang="en-US" dirty="0" smtClean="0"/>
              <a:t>Operating System…</a:t>
            </a:r>
            <a:endParaRPr lang="en-US" dirty="0"/>
          </a:p>
        </p:txBody>
      </p:sp>
    </p:spTree>
    <p:extLst>
      <p:ext uri="{BB962C8B-B14F-4D97-AF65-F5344CB8AC3E}">
        <p14:creationId xmlns="" xmlns:p14="http://schemas.microsoft.com/office/powerpoint/2010/main" val="4712117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heart of an Operating System is the kernel, the kernel usually resides in the memory for faster accessibility.</a:t>
            </a:r>
          </a:p>
          <a:p>
            <a:r>
              <a:rPr lang="en-US" dirty="0"/>
              <a:t>Kernel has all the programming language information that processes and applications need to run.</a:t>
            </a:r>
          </a:p>
          <a:p>
            <a:r>
              <a:rPr lang="en-US" dirty="0"/>
              <a:t>Kernel acts as a bridge between the software and the hardware layer.</a:t>
            </a:r>
          </a:p>
          <a:p>
            <a:endParaRPr lang="en-US" dirty="0"/>
          </a:p>
        </p:txBody>
      </p:sp>
      <p:sp>
        <p:nvSpPr>
          <p:cNvPr id="3" name="Title 2"/>
          <p:cNvSpPr>
            <a:spLocks noGrp="1"/>
          </p:cNvSpPr>
          <p:nvPr>
            <p:ph type="title"/>
          </p:nvPr>
        </p:nvSpPr>
        <p:spPr/>
        <p:txBody>
          <a:bodyPr/>
          <a:lstStyle/>
          <a:p>
            <a:r>
              <a:rPr lang="en-US" dirty="0" smtClean="0"/>
              <a:t>Kernel…</a:t>
            </a:r>
            <a:endParaRPr lang="en-US" dirty="0"/>
          </a:p>
        </p:txBody>
      </p:sp>
      <p:pic>
        <p:nvPicPr>
          <p:cNvPr id="4" name="Picture 2" descr="C:\junk\382px-Kernel_Layout.svg.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029200" y="4448323"/>
            <a:ext cx="3048000" cy="240967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97908127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Horizon">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2783</TotalTime>
  <Words>4511</Words>
  <Application>Microsoft Office PowerPoint</Application>
  <PresentationFormat>On-screen Show (4:3)</PresentationFormat>
  <Paragraphs>368</Paragraphs>
  <Slides>74</Slides>
  <Notes>26</Notes>
  <HiddenSlides>0</HiddenSlides>
  <MMClips>1</MMClips>
  <ScaleCrop>false</ScaleCrop>
  <HeadingPairs>
    <vt:vector size="4" baseType="variant">
      <vt:variant>
        <vt:lpstr>Theme</vt:lpstr>
      </vt:variant>
      <vt:variant>
        <vt:i4>1</vt:i4>
      </vt:variant>
      <vt:variant>
        <vt:lpstr>Slide Titles</vt:lpstr>
      </vt:variant>
      <vt:variant>
        <vt:i4>74</vt:i4>
      </vt:variant>
    </vt:vector>
  </HeadingPairs>
  <TitlesOfParts>
    <vt:vector size="75" baseType="lpstr">
      <vt:lpstr>Concourse</vt:lpstr>
      <vt:lpstr>Basics of Servers</vt:lpstr>
      <vt:lpstr>Inside a Server…</vt:lpstr>
      <vt:lpstr>CPU (Central Processing Unit)</vt:lpstr>
      <vt:lpstr>Memory/RAM…</vt:lpstr>
      <vt:lpstr>Hard Drive</vt:lpstr>
      <vt:lpstr>Memory in detail…</vt:lpstr>
      <vt:lpstr>DMA.. (Direct Memory Access)</vt:lpstr>
      <vt:lpstr>Operating System…</vt:lpstr>
      <vt:lpstr>Kernel…</vt:lpstr>
      <vt:lpstr>Static vs Dynamic Kernel Part: 1</vt:lpstr>
      <vt:lpstr>Static vs Dynamic Kernel Part: 2</vt:lpstr>
      <vt:lpstr>Enterprise Operating Systems…</vt:lpstr>
      <vt:lpstr>CPU in detail Part: 1</vt:lpstr>
      <vt:lpstr>CPU in detail Part: 2</vt:lpstr>
      <vt:lpstr>CPU in detail Part: 3</vt:lpstr>
      <vt:lpstr>CPU in detail Part: 4</vt:lpstr>
      <vt:lpstr>CPU in detail Part: 5</vt:lpstr>
      <vt:lpstr>CPU in detail Part: 6</vt:lpstr>
      <vt:lpstr>Networking</vt:lpstr>
      <vt:lpstr>What is a Network ?</vt:lpstr>
      <vt:lpstr>Types of Networks…</vt:lpstr>
      <vt:lpstr>A Sample LAN-WAN Relationship… </vt:lpstr>
      <vt:lpstr>TCP/IP (Transmission Control Protocol/Internet Protocol) Part: 1</vt:lpstr>
      <vt:lpstr>TCP/IP (Transmission Control Protocol/Internet Protocol) Part: 2</vt:lpstr>
      <vt:lpstr>IP Addresses… or IP v4 Part: 1</vt:lpstr>
      <vt:lpstr>IP Addresses… or IP v4 Part: 2</vt:lpstr>
      <vt:lpstr>Public IP’s vs Private IP’s</vt:lpstr>
      <vt:lpstr>Private or Reserved IP’s in detail…</vt:lpstr>
      <vt:lpstr>Subnet Masks and Classes…</vt:lpstr>
      <vt:lpstr>Static vs Dynamic IP Address</vt:lpstr>
      <vt:lpstr>Address Resolution…</vt:lpstr>
      <vt:lpstr>DNS Server advantages…</vt:lpstr>
      <vt:lpstr>Various Type of Network Services and Protocols Part: 1</vt:lpstr>
      <vt:lpstr>Various Type of Network Services and Protocols Part: 2</vt:lpstr>
      <vt:lpstr>Various Type of Network Services and Protocols Part: 3</vt:lpstr>
      <vt:lpstr>Various Type of Network Services and Protocols Part: 4</vt:lpstr>
      <vt:lpstr>VLANs </vt:lpstr>
      <vt:lpstr>Objectives</vt:lpstr>
      <vt:lpstr>Explain the Role of VLANs in a Converged Network </vt:lpstr>
      <vt:lpstr>Explain the Role of VLANs in a Converged Network </vt:lpstr>
      <vt:lpstr>Explain the Role of VLANs in a Converged Network </vt:lpstr>
      <vt:lpstr>Explain the Role of Trunking VLANs in a Converged Network</vt:lpstr>
      <vt:lpstr>Configure VLANs on the Switches in a Converged Network Topology</vt:lpstr>
      <vt:lpstr>Configure VLANs on the Switches in a Converged Network Topology</vt:lpstr>
      <vt:lpstr>Troubleshoot Common Software or Hardware Misconfigurations Associated with VLANs</vt:lpstr>
      <vt:lpstr>Summary</vt:lpstr>
      <vt:lpstr>Summary</vt:lpstr>
      <vt:lpstr>Blades</vt:lpstr>
      <vt:lpstr>Inside a HP BL460c Blade…</vt:lpstr>
      <vt:lpstr>Digital Terrain HP BL460c Blade…</vt:lpstr>
      <vt:lpstr>HP C7000 Enclosure…</vt:lpstr>
      <vt:lpstr>SAN (Storage Area Network)</vt:lpstr>
      <vt:lpstr>What is SAN ?</vt:lpstr>
      <vt:lpstr>SAN in detail…</vt:lpstr>
      <vt:lpstr>Benefits of SAN Part: 1</vt:lpstr>
      <vt:lpstr>Benefits of SAN Part: 2</vt:lpstr>
      <vt:lpstr>Benefits of SAN Part: 3</vt:lpstr>
      <vt:lpstr>Benefits of SAN Part: 4</vt:lpstr>
      <vt:lpstr>Benefits of SAN Part: 5</vt:lpstr>
      <vt:lpstr>Benefits of SAN Part: 6</vt:lpstr>
      <vt:lpstr>Benefits of SAN Part: 7</vt:lpstr>
      <vt:lpstr>How SAN devices communicate…</vt:lpstr>
      <vt:lpstr>A Sample SAN…</vt:lpstr>
      <vt:lpstr>SAN Players…</vt:lpstr>
      <vt:lpstr>RAID (Redundant Array of Independent Disks)</vt:lpstr>
      <vt:lpstr>RAID 0</vt:lpstr>
      <vt:lpstr>RAID 1</vt:lpstr>
      <vt:lpstr>RAID 5</vt:lpstr>
      <vt:lpstr>RAID 6</vt:lpstr>
      <vt:lpstr>RAID 0+1 and RAID 1+0</vt:lpstr>
      <vt:lpstr>  </vt:lpstr>
      <vt:lpstr>RAID Acronyms…</vt:lpstr>
      <vt:lpstr>Backups</vt:lpstr>
      <vt:lpstr>Backups.. Part 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Basics of Servers/Blades</dc:title>
  <dc:creator>Prasad Potluri</dc:creator>
  <cp:lastModifiedBy>MyBrain</cp:lastModifiedBy>
  <cp:revision>93</cp:revision>
  <dcterms:created xsi:type="dcterms:W3CDTF">2010-11-25T00:27:36Z</dcterms:created>
  <dcterms:modified xsi:type="dcterms:W3CDTF">2017-03-02T02:08:52Z</dcterms:modified>
</cp:coreProperties>
</file>